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6" r:id="rId2"/>
    <p:sldId id="265" r:id="rId3"/>
    <p:sldId id="257" r:id="rId4"/>
    <p:sldId id="258" r:id="rId5"/>
    <p:sldId id="259" r:id="rId6"/>
    <p:sldId id="260" r:id="rId7"/>
    <p:sldId id="261" r:id="rId8"/>
    <p:sldId id="262" r:id="rId9"/>
    <p:sldId id="263" r:id="rId10"/>
    <p:sldId id="264" r:id="rId11"/>
    <p:sldId id="274" r:id="rId12"/>
    <p:sldId id="267" r:id="rId13"/>
    <p:sldId id="272" r:id="rId14"/>
    <p:sldId id="266" r:id="rId15"/>
    <p:sldId id="270" r:id="rId16"/>
    <p:sldId id="268" r:id="rId17"/>
    <p:sldId id="271" r:id="rId18"/>
    <p:sldId id="269" r:id="rId19"/>
    <p:sldId id="275" r:id="rId2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urugano Shoma" initials="TS" lastIdx="10" clrIdx="0">
    <p:extLst>
      <p:ext uri="{19B8F6BF-5375-455C-9EA6-DF929625EA0E}">
        <p15:presenceInfo xmlns:p15="http://schemas.microsoft.com/office/powerpoint/2012/main" userId="53aca62fd0f4daf5" providerId="Windows Live"/>
      </p:ext>
    </p:extLst>
  </p:cmAuthor>
  <p:cmAuthor id="2" name="ユーザー名不明1" initials="ユーザー名不明1" lastIdx="5" clrIdx="1">
    <p:extLst>
      <p:ext uri="{19B8F6BF-5375-455C-9EA6-DF929625EA0E}">
        <p15:presenceInfo xmlns:p15="http://schemas.microsoft.com/office/powerpoint/2012/main" userId="北村 賢哲" providerId="None"/>
      </p:ext>
    </p:extLst>
  </p:cmAuthor>
  <p:cmAuthor id="3" name="下井 康史" initials="下井" lastIdx="11" clrIdx="2">
    <p:extLst>
      <p:ext uri="{19B8F6BF-5375-455C-9EA6-DF929625EA0E}">
        <p15:presenceInfo xmlns:p15="http://schemas.microsoft.com/office/powerpoint/2012/main" userId="S::adca4889@cloud.chiba-u.jp::25936b7a-526e-4f44-933f-3f96b30466b9" providerId="AD"/>
      </p:ext>
    </p:extLst>
  </p:cmAuthor>
  <p:cmAuthor id="4" name="ahua3342" initials="a" lastIdx="1" clrIdx="3">
    <p:extLst>
      <p:ext uri="{19B8F6BF-5375-455C-9EA6-DF929625EA0E}">
        <p15:presenceInfo xmlns:p15="http://schemas.microsoft.com/office/powerpoint/2012/main" userId="S::ahua3342@office365.chiba-u.jp::4afe3c78-8b2d-4220-a661-6257cf25e5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75"/>
  </p:normalViewPr>
  <p:slideViewPr>
    <p:cSldViewPr snapToGrid="0">
      <p:cViewPr varScale="1">
        <p:scale>
          <a:sx n="81" d="100"/>
          <a:sy n="81" d="100"/>
        </p:scale>
        <p:origin x="56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7"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1168"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EAA4A31-C043-42E7-AF9D-E74A65A00375}" type="datetimeFigureOut">
              <a:rPr kumimoji="1" lang="ja-JP" altLang="en-US" smtClean="0"/>
              <a:t>2022/1/23</a:t>
            </a:fld>
            <a:endParaRPr kumimoji="1" lang="ja-JP" altLang="en-US"/>
          </a:p>
        </p:txBody>
      </p:sp>
      <p:sp>
        <p:nvSpPr>
          <p:cNvPr id="1169"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1170"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71"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1172"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a:t>
            </a:fld>
            <a:endParaRPr kumimoji="1" lang="ja-JP" altLang="en-US"/>
          </a:p>
        </p:txBody>
      </p:sp>
    </p:spTree>
    <p:extLst>
      <p:ext uri="{BB962C8B-B14F-4D97-AF65-F5344CB8AC3E}">
        <p14:creationId xmlns:p14="http://schemas.microsoft.com/office/powerpoint/2010/main" val="34237304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 name="四角形 50"/>
          <p:cNvSpPr>
            <a:spLocks noGrp="1" noRot="1" noChangeAspect="1"/>
          </p:cNvSpPr>
          <p:nvPr>
            <p:ph type="sldImg" idx="2"/>
          </p:nvPr>
        </p:nvSpPr>
        <p:spPr>
          <a:prstGeom prst="rect">
            <a:avLst/>
          </a:prstGeom>
        </p:spPr>
        <p:txBody>
          <a:bodyPr/>
          <a:lstStyle/>
          <a:p>
            <a:endParaRPr kumimoji="1" lang="ja-JP" altLang="en-US"/>
          </a:p>
        </p:txBody>
      </p:sp>
      <p:sp>
        <p:nvSpPr>
          <p:cNvPr id="1242" name="四角形 51"/>
          <p:cNvSpPr>
            <a:spLocks noGrp="1"/>
          </p:cNvSpPr>
          <p:nvPr>
            <p:ph type="body" sz="quarter" idx="3"/>
          </p:nvPr>
        </p:nvSpPr>
        <p:spPr>
          <a:prstGeom prst="rect">
            <a:avLst/>
          </a:prstGeom>
        </p:spPr>
        <p:txBody>
          <a:bodyPr/>
          <a:lstStyle/>
          <a:p>
            <a:endParaRPr kumimoji="1" lang="ja-JP" altLang="en-US"/>
          </a:p>
        </p:txBody>
      </p:sp>
      <p:sp>
        <p:nvSpPr>
          <p:cNvPr id="1243" name="四角形 5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 name="四角形 53"/>
          <p:cNvSpPr>
            <a:spLocks noGrp="1" noRot="1" noChangeAspect="1"/>
          </p:cNvSpPr>
          <p:nvPr>
            <p:ph type="sldImg" idx="2"/>
          </p:nvPr>
        </p:nvSpPr>
        <p:spPr>
          <a:prstGeom prst="rect">
            <a:avLst/>
          </a:prstGeom>
        </p:spPr>
        <p:txBody>
          <a:bodyPr/>
          <a:lstStyle/>
          <a:p>
            <a:endParaRPr kumimoji="1" lang="ja-JP" altLang="en-US"/>
          </a:p>
        </p:txBody>
      </p:sp>
      <p:sp>
        <p:nvSpPr>
          <p:cNvPr id="1245" name="四角形 54"/>
          <p:cNvSpPr>
            <a:spLocks noGrp="1"/>
          </p:cNvSpPr>
          <p:nvPr>
            <p:ph type="body" sz="quarter" idx="3"/>
          </p:nvPr>
        </p:nvSpPr>
        <p:spPr>
          <a:prstGeom prst="rect">
            <a:avLst/>
          </a:prstGeom>
        </p:spPr>
        <p:txBody>
          <a:bodyPr/>
          <a:lstStyle/>
          <a:p>
            <a:endParaRPr kumimoji="1" lang="ja-JP" altLang="en-US"/>
          </a:p>
        </p:txBody>
      </p:sp>
      <p:sp>
        <p:nvSpPr>
          <p:cNvPr id="1246" name="四角形 5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四角形 65"/>
          <p:cNvSpPr>
            <a:spLocks noGrp="1" noRot="1" noChangeAspect="1"/>
          </p:cNvSpPr>
          <p:nvPr>
            <p:ph type="sldImg" idx="2"/>
          </p:nvPr>
        </p:nvSpPr>
        <p:spPr>
          <a:prstGeom prst="rect">
            <a:avLst/>
          </a:prstGeom>
        </p:spPr>
        <p:txBody>
          <a:bodyPr/>
          <a:lstStyle/>
          <a:p>
            <a:endParaRPr kumimoji="1" lang="ja-JP" altLang="en-US"/>
          </a:p>
        </p:txBody>
      </p:sp>
      <p:sp>
        <p:nvSpPr>
          <p:cNvPr id="1257" name="四角形 66"/>
          <p:cNvSpPr>
            <a:spLocks noGrp="1"/>
          </p:cNvSpPr>
          <p:nvPr>
            <p:ph type="body" sz="quarter" idx="3"/>
          </p:nvPr>
        </p:nvSpPr>
        <p:spPr>
          <a:prstGeom prst="rect">
            <a:avLst/>
          </a:prstGeom>
        </p:spPr>
        <p:txBody>
          <a:bodyPr/>
          <a:lstStyle/>
          <a:p>
            <a:endParaRPr kumimoji="1" lang="ja-JP" altLang="en-US"/>
          </a:p>
        </p:txBody>
      </p:sp>
      <p:sp>
        <p:nvSpPr>
          <p:cNvPr id="1258" name="四角形 6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 name="四角形 56"/>
          <p:cNvSpPr>
            <a:spLocks noGrp="1" noRot="1" noChangeAspect="1"/>
          </p:cNvSpPr>
          <p:nvPr>
            <p:ph type="sldImg" idx="2"/>
          </p:nvPr>
        </p:nvSpPr>
        <p:spPr>
          <a:prstGeom prst="rect">
            <a:avLst/>
          </a:prstGeom>
        </p:spPr>
        <p:txBody>
          <a:bodyPr/>
          <a:lstStyle/>
          <a:p>
            <a:endParaRPr kumimoji="1" lang="ja-JP" altLang="en-US"/>
          </a:p>
        </p:txBody>
      </p:sp>
      <p:sp>
        <p:nvSpPr>
          <p:cNvPr id="1248" name="四角形 57"/>
          <p:cNvSpPr>
            <a:spLocks noGrp="1"/>
          </p:cNvSpPr>
          <p:nvPr>
            <p:ph type="body" sz="quarter" idx="3"/>
          </p:nvPr>
        </p:nvSpPr>
        <p:spPr>
          <a:prstGeom prst="rect">
            <a:avLst/>
          </a:prstGeom>
        </p:spPr>
        <p:txBody>
          <a:bodyPr/>
          <a:lstStyle/>
          <a:p>
            <a:endParaRPr kumimoji="1" lang="ja-JP" altLang="en-US"/>
          </a:p>
        </p:txBody>
      </p:sp>
      <p:sp>
        <p:nvSpPr>
          <p:cNvPr id="1249" name="四角形 58"/>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7</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 name="四角形 62"/>
          <p:cNvSpPr>
            <a:spLocks noGrp="1" noRot="1" noChangeAspect="1"/>
          </p:cNvSpPr>
          <p:nvPr>
            <p:ph type="sldImg" idx="2"/>
          </p:nvPr>
        </p:nvSpPr>
        <p:spPr>
          <a:prstGeom prst="rect">
            <a:avLst/>
          </a:prstGeom>
        </p:spPr>
        <p:txBody>
          <a:bodyPr/>
          <a:lstStyle/>
          <a:p>
            <a:endParaRPr kumimoji="1" lang="ja-JP" altLang="en-US"/>
          </a:p>
        </p:txBody>
      </p:sp>
      <p:sp>
        <p:nvSpPr>
          <p:cNvPr id="1254" name="四角形 63"/>
          <p:cNvSpPr>
            <a:spLocks noGrp="1"/>
          </p:cNvSpPr>
          <p:nvPr>
            <p:ph type="body" sz="quarter" idx="3"/>
          </p:nvPr>
        </p:nvSpPr>
        <p:spPr>
          <a:prstGeom prst="rect">
            <a:avLst/>
          </a:prstGeom>
        </p:spPr>
        <p:txBody>
          <a:bodyPr/>
          <a:lstStyle/>
          <a:p>
            <a:endParaRPr kumimoji="1" lang="ja-JP" altLang="en-US"/>
          </a:p>
        </p:txBody>
      </p:sp>
      <p:sp>
        <p:nvSpPr>
          <p:cNvPr id="1255" name="四角形 64"/>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19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36" name="Group 6"/>
          <p:cNvGrpSpPr/>
          <p:nvPr/>
        </p:nvGrpSpPr>
        <p:grpSpPr>
          <a:xfrm>
            <a:off x="-16934" y="0"/>
            <a:ext cx="12231160" cy="6856214"/>
            <a:chOff x="-16934" y="0"/>
            <a:chExt cx="12231160" cy="6856214"/>
          </a:xfrm>
        </p:grpSpPr>
        <p:pic>
          <p:nvPicPr>
            <p:cNvPr id="1037" name="Picture 15" descr="HD-PanelTitleR1.png"/>
            <p:cNvPicPr>
              <a:picLocks noChangeAspect="1"/>
            </p:cNvPicPr>
            <p:nvPr/>
          </p:nvPicPr>
          <p:blipFill>
            <a:blip r:embed="rId2"/>
            <a:stretch>
              <a:fillRect/>
            </a:stretch>
          </p:blipFill>
          <p:spPr>
            <a:xfrm>
              <a:off x="0" y="0"/>
              <a:ext cx="12188825" cy="6856214"/>
            </a:xfrm>
            <a:prstGeom prst="rect">
              <a:avLst/>
            </a:prstGeom>
          </p:spPr>
        </p:pic>
        <p:sp>
          <p:nvSpPr>
            <p:cNvPr id="1038"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39" name="Picture 16" descr="HDRibbonTitle-UniformTrim.png"/>
            <p:cNvPicPr>
              <a:picLocks noChangeAspect="1"/>
            </p:cNvPicPr>
            <p:nvPr/>
          </p:nvPicPr>
          <p:blipFill>
            <a:blip r:embed="rId3"/>
            <a:stretch>
              <a:fillRect/>
            </a:stretch>
          </p:blipFill>
          <p:spPr>
            <a:xfrm>
              <a:off x="-16934" y="3147609"/>
              <a:ext cx="2478024" cy="612648"/>
            </a:xfrm>
            <a:prstGeom prst="rect">
              <a:avLst/>
            </a:prstGeom>
          </p:spPr>
        </p:pic>
        <p:pic>
          <p:nvPicPr>
            <p:cNvPr id="1040" name="Picture 19" descr="HDRibbonTitle-UniformTrim.png"/>
            <p:cNvPicPr>
              <a:picLocks noChangeAspect="1"/>
            </p:cNvPicPr>
            <p:nvPr/>
          </p:nvPicPr>
          <p:blipFill>
            <a:blip r:embed="rId3"/>
            <a:stretch>
              <a:fillRect/>
            </a:stretch>
          </p:blipFill>
          <p:spPr>
            <a:xfrm>
              <a:off x="9736202" y="3147609"/>
              <a:ext cx="2478024" cy="612648"/>
            </a:xfrm>
            <a:prstGeom prst="rect">
              <a:avLst/>
            </a:prstGeom>
          </p:spPr>
        </p:pic>
      </p:grpSp>
      <p:sp>
        <p:nvSpPr>
          <p:cNvPr id="1041"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1042"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1043" name="Date Placeholder 3"/>
          <p:cNvSpPr>
            <a:spLocks noGrp="1"/>
          </p:cNvSpPr>
          <p:nvPr>
            <p:ph type="dt" sz="half" idx="10"/>
          </p:nvPr>
        </p:nvSpPr>
        <p:spPr>
          <a:xfrm>
            <a:off x="7983232" y="5037663"/>
            <a:ext cx="897467" cy="279400"/>
          </a:xfrm>
        </p:spPr>
        <p:txBody>
          <a:bodyPr/>
          <a:lstStyle/>
          <a:p>
            <a:fld id="{6D720C1C-3A38-40FA-B364-9EE55F08FF35}" type="datetimeFigureOut">
              <a:rPr kumimoji="1" lang="ja-JP" altLang="en-US" smtClean="0"/>
              <a:t>2022/1/23</a:t>
            </a:fld>
            <a:endParaRPr kumimoji="1" lang="ja-JP" altLang="en-US"/>
          </a:p>
        </p:txBody>
      </p:sp>
      <p:sp>
        <p:nvSpPr>
          <p:cNvPr id="1044"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1045" name="Slide Number Placeholder 5"/>
          <p:cNvSpPr>
            <a:spLocks noGrp="1"/>
          </p:cNvSpPr>
          <p:nvPr>
            <p:ph type="sldNum" sz="quarter" idx="12"/>
          </p:nvPr>
        </p:nvSpPr>
        <p:spPr>
          <a:xfrm>
            <a:off x="8956900" y="5037663"/>
            <a:ext cx="551167" cy="279400"/>
          </a:xfrm>
        </p:spPr>
        <p:txBody>
          <a:bodyPr/>
          <a:lstStyle/>
          <a:p>
            <a:fld id="{B14D2336-8637-4D9A-A760-87DBD5CA2EFA}" type="slidenum">
              <a:rPr kumimoji="1" lang="ja-JP" altLang="en-US" smtClean="0"/>
              <a:t>‹#›</a:t>
            </a:fld>
            <a:endParaRPr kumimoji="1" lang="ja-JP" altLang="en-US"/>
          </a:p>
        </p:txBody>
      </p:sp>
      <p:cxnSp>
        <p:nvCxnSpPr>
          <p:cNvPr id="1046"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9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1105"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1106"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1107"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08" name="Date Placeholder 4"/>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109" name="Footer Placeholder 5"/>
          <p:cNvSpPr>
            <a:spLocks noGrp="1"/>
          </p:cNvSpPr>
          <p:nvPr>
            <p:ph type="ftr" sz="quarter" idx="11"/>
          </p:nvPr>
        </p:nvSpPr>
        <p:spPr/>
        <p:txBody>
          <a:bodyPr/>
          <a:lstStyle/>
          <a:p>
            <a:endParaRPr kumimoji="1" lang="ja-JP" altLang="en-US"/>
          </a:p>
        </p:txBody>
      </p:sp>
      <p:sp>
        <p:nvSpPr>
          <p:cNvPr id="1110"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255023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111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111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14" name="Date Placeholder 3"/>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115" name="Footer Placeholder 4"/>
          <p:cNvSpPr>
            <a:spLocks noGrp="1"/>
          </p:cNvSpPr>
          <p:nvPr>
            <p:ph type="ftr" sz="quarter" idx="11"/>
          </p:nvPr>
        </p:nvSpPr>
        <p:spPr/>
        <p:txBody>
          <a:bodyPr/>
          <a:lstStyle/>
          <a:p>
            <a:endParaRPr kumimoji="1" lang="ja-JP" altLang="en-US"/>
          </a:p>
        </p:txBody>
      </p:sp>
      <p:sp>
        <p:nvSpPr>
          <p:cNvPr id="111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117"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12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119"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12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1121"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22" name="Date Placeholder 3"/>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123" name="Footer Placeholder 4"/>
          <p:cNvSpPr>
            <a:spLocks noGrp="1"/>
          </p:cNvSpPr>
          <p:nvPr>
            <p:ph type="ftr" sz="quarter" idx="11"/>
          </p:nvPr>
        </p:nvSpPr>
        <p:spPr/>
        <p:txBody>
          <a:bodyPr/>
          <a:lstStyle/>
          <a:p>
            <a:endParaRPr kumimoji="1" lang="ja-JP" altLang="en-US"/>
          </a:p>
        </p:txBody>
      </p:sp>
      <p:sp>
        <p:nvSpPr>
          <p:cNvPr id="1124"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
        <p:nvSpPr>
          <p:cNvPr id="1125"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126"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127"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00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1129"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1130"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31" name="Date Placeholder 3"/>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132" name="Footer Placeholder 4"/>
          <p:cNvSpPr>
            <a:spLocks noGrp="1"/>
          </p:cNvSpPr>
          <p:nvPr>
            <p:ph type="ftr" sz="quarter" idx="11"/>
          </p:nvPr>
        </p:nvSpPr>
        <p:spPr/>
        <p:txBody>
          <a:bodyPr/>
          <a:lstStyle/>
          <a:p>
            <a:endParaRPr kumimoji="1" lang="ja-JP" altLang="en-US"/>
          </a:p>
        </p:txBody>
      </p:sp>
      <p:sp>
        <p:nvSpPr>
          <p:cNvPr id="1133"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830769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135"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13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37"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38" name="Date Placeholder 3"/>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139" name="Footer Placeholder 4"/>
          <p:cNvSpPr>
            <a:spLocks noGrp="1"/>
          </p:cNvSpPr>
          <p:nvPr>
            <p:ph type="ftr" sz="quarter" idx="11"/>
          </p:nvPr>
        </p:nvSpPr>
        <p:spPr/>
        <p:txBody>
          <a:bodyPr/>
          <a:lstStyle/>
          <a:p>
            <a:endParaRPr kumimoji="1" lang="ja-JP" altLang="en-US"/>
          </a:p>
        </p:txBody>
      </p:sp>
      <p:sp>
        <p:nvSpPr>
          <p:cNvPr id="1140"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
        <p:nvSpPr>
          <p:cNvPr id="1141"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142"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143"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363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1145"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146"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47"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148" name="Date Placeholder 3"/>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149" name="Footer Placeholder 4"/>
          <p:cNvSpPr>
            <a:spLocks noGrp="1"/>
          </p:cNvSpPr>
          <p:nvPr>
            <p:ph type="ftr" sz="quarter" idx="11"/>
          </p:nvPr>
        </p:nvSpPr>
        <p:spPr/>
        <p:txBody>
          <a:bodyPr/>
          <a:lstStyle/>
          <a:p>
            <a:endParaRPr kumimoji="1" lang="ja-JP" altLang="en-US"/>
          </a:p>
        </p:txBody>
      </p:sp>
      <p:sp>
        <p:nvSpPr>
          <p:cNvPr id="1150"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151"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05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53"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1154"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5" name="Date Placeholder 3"/>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156" name="Footer Placeholder 4"/>
          <p:cNvSpPr>
            <a:spLocks noGrp="1"/>
          </p:cNvSpPr>
          <p:nvPr>
            <p:ph type="ftr" sz="quarter" idx="11"/>
          </p:nvPr>
        </p:nvSpPr>
        <p:spPr/>
        <p:txBody>
          <a:bodyPr/>
          <a:lstStyle/>
          <a:p>
            <a:endParaRPr kumimoji="1" lang="ja-JP" altLang="en-US"/>
          </a:p>
        </p:txBody>
      </p:sp>
      <p:sp>
        <p:nvSpPr>
          <p:cNvPr id="1157"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158"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161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60"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1161"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62" name="Date Placeholder 3"/>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163" name="Footer Placeholder 4"/>
          <p:cNvSpPr>
            <a:spLocks noGrp="1"/>
          </p:cNvSpPr>
          <p:nvPr>
            <p:ph type="ftr" sz="quarter" idx="11"/>
          </p:nvPr>
        </p:nvSpPr>
        <p:spPr/>
        <p:txBody>
          <a:bodyPr/>
          <a:lstStyle/>
          <a:p>
            <a:endParaRPr kumimoji="1" lang="ja-JP" altLang="en-US"/>
          </a:p>
        </p:txBody>
      </p:sp>
      <p:sp>
        <p:nvSpPr>
          <p:cNvPr id="1164"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165"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58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1048"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Date Placeholder 3"/>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052" name="Footer Placeholder 4"/>
          <p:cNvSpPr>
            <a:spLocks noGrp="1"/>
          </p:cNvSpPr>
          <p:nvPr>
            <p:ph type="ftr" sz="quarter" idx="11"/>
          </p:nvPr>
        </p:nvSpPr>
        <p:spPr/>
        <p:txBody>
          <a:bodyPr/>
          <a:lstStyle/>
          <a:p>
            <a:endParaRPr kumimoji="1" lang="ja-JP" altLang="en-US"/>
          </a:p>
        </p:txBody>
      </p:sp>
      <p:sp>
        <p:nvSpPr>
          <p:cNvPr id="1053"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21920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55"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1056"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1057" name="Date Placeholder 3"/>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058" name="Footer Placeholder 4"/>
          <p:cNvSpPr>
            <a:spLocks noGrp="1"/>
          </p:cNvSpPr>
          <p:nvPr>
            <p:ph type="ftr" sz="quarter" idx="11"/>
          </p:nvPr>
        </p:nvSpPr>
        <p:spPr/>
        <p:txBody>
          <a:bodyPr/>
          <a:lstStyle/>
          <a:p>
            <a:endParaRPr kumimoji="1" lang="ja-JP" altLang="en-US"/>
          </a:p>
        </p:txBody>
      </p:sp>
      <p:sp>
        <p:nvSpPr>
          <p:cNvPr id="1059"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060"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4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1062"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63" name="Title 1"/>
          <p:cNvSpPr>
            <a:spLocks noGrp="1"/>
          </p:cNvSpPr>
          <p:nvPr>
            <p:ph type="title"/>
          </p:nvPr>
        </p:nvSpPr>
        <p:spPr/>
        <p:txBody>
          <a:bodyPr/>
          <a:lstStyle/>
          <a:p>
            <a:r>
              <a:rPr lang="ja-JP" altLang="en-US"/>
              <a:t>マスター タイトルの書式設定</a:t>
            </a:r>
            <a:endParaRPr lang="en-US" dirty="0"/>
          </a:p>
        </p:txBody>
      </p:sp>
      <p:sp>
        <p:nvSpPr>
          <p:cNvPr id="1064"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5"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6" name="Date Placeholder 4"/>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067" name="Footer Placeholder 5"/>
          <p:cNvSpPr>
            <a:spLocks noGrp="1"/>
          </p:cNvSpPr>
          <p:nvPr>
            <p:ph type="ftr" sz="quarter" idx="11"/>
          </p:nvPr>
        </p:nvSpPr>
        <p:spPr/>
        <p:txBody>
          <a:bodyPr/>
          <a:lstStyle/>
          <a:p>
            <a:endParaRPr kumimoji="1" lang="ja-JP" altLang="en-US"/>
          </a:p>
        </p:txBody>
      </p:sp>
      <p:sp>
        <p:nvSpPr>
          <p:cNvPr id="1068"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347834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70"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1071"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72"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3"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74"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5" name="Date Placeholder 6"/>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076" name="Footer Placeholder 7"/>
          <p:cNvSpPr>
            <a:spLocks noGrp="1"/>
          </p:cNvSpPr>
          <p:nvPr>
            <p:ph type="ftr" sz="quarter" idx="11"/>
          </p:nvPr>
        </p:nvSpPr>
        <p:spPr/>
        <p:txBody>
          <a:bodyPr/>
          <a:lstStyle/>
          <a:p>
            <a:endParaRPr kumimoji="1" lang="ja-JP" altLang="en-US"/>
          </a:p>
        </p:txBody>
      </p:sp>
      <p:sp>
        <p:nvSpPr>
          <p:cNvPr id="1077" name="Slide Number Placeholder 8"/>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07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86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80" name="Title 1"/>
          <p:cNvSpPr>
            <a:spLocks noGrp="1"/>
          </p:cNvSpPr>
          <p:nvPr>
            <p:ph type="title"/>
          </p:nvPr>
        </p:nvSpPr>
        <p:spPr/>
        <p:txBody>
          <a:bodyPr/>
          <a:lstStyle/>
          <a:p>
            <a:r>
              <a:rPr lang="ja-JP" altLang="en-US"/>
              <a:t>マスター タイトルの書式設定</a:t>
            </a:r>
            <a:endParaRPr lang="en-US" dirty="0"/>
          </a:p>
        </p:txBody>
      </p:sp>
      <p:sp>
        <p:nvSpPr>
          <p:cNvPr id="1081" name="Date Placeholder 2"/>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082" name="Footer Placeholder 3"/>
          <p:cNvSpPr>
            <a:spLocks noGrp="1"/>
          </p:cNvSpPr>
          <p:nvPr>
            <p:ph type="ftr" sz="quarter" idx="11"/>
          </p:nvPr>
        </p:nvSpPr>
        <p:spPr/>
        <p:txBody>
          <a:bodyPr/>
          <a:lstStyle/>
          <a:p>
            <a:endParaRPr kumimoji="1" lang="ja-JP" altLang="en-US"/>
          </a:p>
        </p:txBody>
      </p:sp>
      <p:sp>
        <p:nvSpPr>
          <p:cNvPr id="1083" name="Slide Number Placeholder 4"/>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08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38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86" name="Date Placeholder 1"/>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087" name="Footer Placeholder 2"/>
          <p:cNvSpPr>
            <a:spLocks noGrp="1"/>
          </p:cNvSpPr>
          <p:nvPr>
            <p:ph type="ftr" sz="quarter" idx="11"/>
          </p:nvPr>
        </p:nvSpPr>
        <p:spPr/>
        <p:txBody>
          <a:bodyPr/>
          <a:lstStyle/>
          <a:p>
            <a:endParaRPr kumimoji="1" lang="ja-JP" altLang="en-US"/>
          </a:p>
        </p:txBody>
      </p:sp>
      <p:sp>
        <p:nvSpPr>
          <p:cNvPr id="1088" name="Slide Number Placeholder 3"/>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405744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90"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1091"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2"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93" name="Date Placeholder 4"/>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094" name="Footer Placeholder 5"/>
          <p:cNvSpPr>
            <a:spLocks noGrp="1"/>
          </p:cNvSpPr>
          <p:nvPr>
            <p:ph type="ftr" sz="quarter" idx="11"/>
          </p:nvPr>
        </p:nvSpPr>
        <p:spPr/>
        <p:txBody>
          <a:bodyPr/>
          <a:lstStyle/>
          <a:p>
            <a:endParaRPr kumimoji="1" lang="ja-JP" altLang="en-US"/>
          </a:p>
        </p:txBody>
      </p:sp>
      <p:sp>
        <p:nvSpPr>
          <p:cNvPr id="1095"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09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5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98"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099"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1100"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01" name="Date Placeholder 4"/>
          <p:cNvSpPr>
            <a:spLocks noGrp="1"/>
          </p:cNvSpPr>
          <p:nvPr>
            <p:ph type="dt" sz="half" idx="10"/>
          </p:nvPr>
        </p:nvSpPr>
        <p:spPr/>
        <p:txBody>
          <a:bodyPr/>
          <a:lstStyle/>
          <a:p>
            <a:fld id="{6D720C1C-3A38-40FA-B364-9EE55F08FF35}" type="datetimeFigureOut">
              <a:rPr kumimoji="1" lang="ja-JP" altLang="en-US" smtClean="0"/>
              <a:t>2022/1/23</a:t>
            </a:fld>
            <a:endParaRPr kumimoji="1" lang="ja-JP" altLang="en-US"/>
          </a:p>
        </p:txBody>
      </p:sp>
      <p:sp>
        <p:nvSpPr>
          <p:cNvPr id="1102" name="Footer Placeholder 5"/>
          <p:cNvSpPr>
            <a:spLocks noGrp="1"/>
          </p:cNvSpPr>
          <p:nvPr>
            <p:ph type="ftr" sz="quarter" idx="11"/>
          </p:nvPr>
        </p:nvSpPr>
        <p:spPr/>
        <p:txBody>
          <a:bodyPr/>
          <a:lstStyle/>
          <a:p>
            <a:endParaRPr kumimoji="1" lang="ja-JP" altLang="en-US"/>
          </a:p>
        </p:txBody>
      </p:sp>
      <p:sp>
        <p:nvSpPr>
          <p:cNvPr id="1103"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43918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5" name="Group 6"/>
          <p:cNvGrpSpPr/>
          <p:nvPr/>
        </p:nvGrpSpPr>
        <p:grpSpPr>
          <a:xfrm>
            <a:off x="-15736" y="0"/>
            <a:ext cx="12229962" cy="6856214"/>
            <a:chOff x="-15736" y="0"/>
            <a:chExt cx="12229962" cy="6856214"/>
          </a:xfrm>
        </p:grpSpPr>
        <p:pic>
          <p:nvPicPr>
            <p:cNvPr id="1026" name="Picture 7" descr="HD-PanelContent.png"/>
            <p:cNvPicPr>
              <a:picLocks noChangeAspect="1"/>
            </p:cNvPicPr>
            <p:nvPr/>
          </p:nvPicPr>
          <p:blipFill>
            <a:blip r:embed="rId19"/>
            <a:stretch>
              <a:fillRect/>
            </a:stretch>
          </p:blipFill>
          <p:spPr>
            <a:xfrm>
              <a:off x="0" y="0"/>
              <a:ext cx="12188825" cy="6856214"/>
            </a:xfrm>
            <a:prstGeom prst="rect">
              <a:avLst/>
            </a:prstGeom>
          </p:spPr>
        </p:pic>
        <p:sp>
          <p:nvSpPr>
            <p:cNvPr id="1027"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28" name="Picture 9" descr="HDRibbonContent-UniformTrim.png"/>
            <p:cNvPicPr>
              <a:picLocks noChangeAspect="1"/>
            </p:cNvPicPr>
            <p:nvPr/>
          </p:nvPicPr>
          <p:blipFill>
            <a:blip r:embed="rId20"/>
            <a:stretch>
              <a:fillRect/>
            </a:stretch>
          </p:blipFill>
          <p:spPr>
            <a:xfrm>
              <a:off x="-15736" y="3153832"/>
              <a:ext cx="777240" cy="606425"/>
            </a:xfrm>
            <a:prstGeom prst="rect">
              <a:avLst/>
            </a:prstGeom>
          </p:spPr>
        </p:pic>
        <p:pic>
          <p:nvPicPr>
            <p:cNvPr id="1029" name="Picture 10" descr="HDRibbonContent-UniformTrim.png"/>
            <p:cNvPicPr>
              <a:picLocks noChangeAspect="1"/>
            </p:cNvPicPr>
            <p:nvPr/>
          </p:nvPicPr>
          <p:blipFill>
            <a:blip r:embed="rId20"/>
            <a:stretch>
              <a:fillRect/>
            </a:stretch>
          </p:blipFill>
          <p:spPr>
            <a:xfrm>
              <a:off x="11436986" y="3153832"/>
              <a:ext cx="777240" cy="606425"/>
            </a:xfrm>
            <a:prstGeom prst="rect">
              <a:avLst/>
            </a:prstGeom>
          </p:spPr>
        </p:pic>
      </p:grpSp>
      <p:sp>
        <p:nvSpPr>
          <p:cNvPr id="1030"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1031"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2"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720C1C-3A38-40FA-B364-9EE55F08FF35}" type="datetimeFigureOut">
              <a:rPr kumimoji="1" lang="ja-JP" altLang="en-US" smtClean="0"/>
              <a:t>2022/1/23</a:t>
            </a:fld>
            <a:endParaRPr kumimoji="1" lang="ja-JP" altLang="en-US"/>
          </a:p>
        </p:txBody>
      </p:sp>
      <p:sp>
        <p:nvSpPr>
          <p:cNvPr id="1033"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1034"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35620527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upport.zoom.us/hc/ja/categories/20010169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 name="タイトル 1"/>
          <p:cNvSpPr>
            <a:spLocks noGrp="1"/>
          </p:cNvSpPr>
          <p:nvPr>
            <p:ph type="ctrTitle"/>
          </p:nvPr>
        </p:nvSpPr>
        <p:spPr/>
        <p:txBody>
          <a:bodyPr anchor="ctr">
            <a:normAutofit fontScale="90000"/>
          </a:bodyPr>
          <a:lstStyle/>
          <a:p>
            <a:pPr>
              <a:lnSpc>
                <a:spcPct val="150000"/>
              </a:lnSpc>
              <a:spcBef>
                <a:spcPts val="1200"/>
              </a:spcBef>
            </a:pPr>
            <a:r>
              <a:rPr lang="ja-JP" altLang="en-US" sz="3600" dirty="0">
                <a:latin typeface="HG丸ｺﾞｼｯｸM-PRO" panose="020F0600000000000000" pitchFamily="50" charset="-128"/>
                <a:ea typeface="HG丸ｺﾞｼｯｸM-PRO" panose="020F0600000000000000" pitchFamily="50" charset="-128"/>
              </a:rPr>
              <a:t>受験者の皆さま</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latin typeface="HG丸ｺﾞｼｯｸM-PRO" panose="020F0600000000000000" pitchFamily="50" charset="-128"/>
                <a:ea typeface="HG丸ｺﾞｼｯｸM-PRO" panose="020F0600000000000000" pitchFamily="50" charset="-128"/>
              </a:rPr>
              <a:t>オンライン入試の実施について</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1175" name="サブタイトル 2"/>
          <p:cNvSpPr>
            <a:spLocks noGrp="1"/>
          </p:cNvSpPr>
          <p:nvPr>
            <p:ph type="subTitle" idx="1"/>
          </p:nvPr>
        </p:nvSpPr>
        <p:spPr>
          <a:xfrm>
            <a:off x="1524000" y="3894138"/>
            <a:ext cx="9144000" cy="1655762"/>
          </a:xfrm>
        </p:spPr>
        <p:txBody>
          <a:bodyPr>
            <a:normAutofit/>
          </a:bodyPr>
          <a:lstStyle/>
          <a:p>
            <a:r>
              <a:rPr kumimoji="1" lang="ja-JP" altLang="en-US" sz="2800" dirty="0">
                <a:latin typeface="HG丸ｺﾞｼｯｸM-PRO" panose="020F0600000000000000" pitchFamily="50" charset="-128"/>
                <a:ea typeface="HG丸ｺﾞｼｯｸM-PRO" panose="020F0600000000000000" pitchFamily="50" charset="-128"/>
              </a:rPr>
              <a:t>千葉大学大学院</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専門法務研究科</a:t>
            </a:r>
          </a:p>
        </p:txBody>
      </p:sp>
    </p:spTree>
    <p:extLst>
      <p:ext uri="{BB962C8B-B14F-4D97-AF65-F5344CB8AC3E}">
        <p14:creationId xmlns:p14="http://schemas.microsoft.com/office/powerpoint/2010/main" val="2643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 name="タイトル 1"/>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⑥受験（試験当日）</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1/2</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07" name="コンテンツ プレースホルダー 2"/>
          <p:cNvSpPr>
            <a:spLocks noGrp="1"/>
          </p:cNvSpPr>
          <p:nvPr>
            <p:ph idx="1"/>
          </p:nvPr>
        </p:nvSpPr>
        <p:spPr>
          <a:xfrm>
            <a:off x="1295402" y="2556932"/>
            <a:ext cx="9476432" cy="3318936"/>
          </a:xfrm>
        </p:spPr>
        <p:txBody>
          <a:bodyPr>
            <a:normAutofit/>
          </a:bodyPr>
          <a:lstStyle/>
          <a:p>
            <a:pPr marL="0" indent="0">
              <a:buNone/>
            </a:pPr>
            <a:r>
              <a:rPr kumimoji="1" lang="ja-JP" altLang="en-US" dirty="0">
                <a:ea typeface="ＭＳ Ｐ明朝"/>
              </a:rPr>
              <a:t>試験当日のおおまなか流れ</a:t>
            </a:r>
            <a:r>
              <a:rPr lang="ja-JP" altLang="en-US" dirty="0">
                <a:ea typeface="ＭＳ Ｐ明朝"/>
              </a:rPr>
              <a:t>は以下のとおりです。</a:t>
            </a:r>
            <a:endParaRPr kumimoji="1" lang="en-US" altLang="ja-JP" dirty="0">
              <a:ea typeface="ＭＳ Ｐ明朝"/>
            </a:endParaRPr>
          </a:p>
          <a:p>
            <a:pPr marL="457200" indent="-457200">
              <a:buFont typeface="+mj-lt"/>
              <a:buAutoNum type="arabicPeriod"/>
            </a:pPr>
            <a:r>
              <a:rPr lang="ja-JP" altLang="en-US" dirty="0">
                <a:ea typeface="ＭＳ Ｐ明朝"/>
              </a:rPr>
              <a:t>オンライン個別相談の時と同じ機器・通信環境で受験してください。</a:t>
            </a:r>
          </a:p>
          <a:p>
            <a:pPr marL="457200" indent="-457200">
              <a:buFont typeface="+mj-lt"/>
              <a:buAutoNum type="arabicPeriod"/>
            </a:pPr>
            <a:r>
              <a:rPr lang="ja-JP" altLang="en-US" dirty="0">
                <a:ea typeface="ＭＳ Ｐ明朝"/>
              </a:rPr>
              <a:t>午前</a:t>
            </a:r>
            <a:r>
              <a:rPr lang="en-US" altLang="ja-JP" dirty="0">
                <a:ea typeface="ＭＳ Ｐ明朝"/>
              </a:rPr>
              <a:t>9</a:t>
            </a:r>
            <a:r>
              <a:rPr lang="ja-JP" altLang="en-US" dirty="0">
                <a:ea typeface="ＭＳ Ｐ明朝"/>
              </a:rPr>
              <a:t>時半～午前</a:t>
            </a:r>
            <a:r>
              <a:rPr lang="en-US" altLang="ja-JP" dirty="0">
                <a:ea typeface="ＭＳ Ｐ明朝"/>
              </a:rPr>
              <a:t>10</a:t>
            </a:r>
            <a:r>
              <a:rPr lang="ja-JP" altLang="en-US" dirty="0">
                <a:ea typeface="ＭＳ Ｐ明朝"/>
              </a:rPr>
              <a:t>時に</a:t>
            </a:r>
            <a:r>
              <a:rPr lang="en-US" altLang="ja-JP" dirty="0">
                <a:ea typeface="ＭＳ Ｐ明朝"/>
              </a:rPr>
              <a:t>Zoom</a:t>
            </a:r>
            <a:r>
              <a:rPr lang="ja-JP" altLang="en-US" dirty="0">
                <a:ea typeface="ＭＳ Ｐ明朝"/>
              </a:rPr>
              <a:t>にサインイン（</a:t>
            </a:r>
            <a:r>
              <a:rPr lang="en-US" altLang="ja-JP" dirty="0">
                <a:ea typeface="ＭＳ Ｐ明朝"/>
              </a:rPr>
              <a:t>Google</a:t>
            </a:r>
            <a:r>
              <a:rPr lang="ja-JP" altLang="en-US" dirty="0">
                <a:ea typeface="ＭＳ Ｐ明朝"/>
              </a:rPr>
              <a:t>でサインイン）の上、</a:t>
            </a:r>
            <a:r>
              <a:rPr lang="en-US" altLang="ja-JP" dirty="0">
                <a:solidFill>
                  <a:srgbClr val="FF0000"/>
                </a:solidFill>
                <a:latin typeface="ＭＳ Ｐゴシック"/>
                <a:ea typeface="ＭＳ Ｐゴシック"/>
              </a:rPr>
              <a:t>Zoom</a:t>
            </a:r>
            <a:r>
              <a:rPr lang="ja-JP" altLang="en-US" dirty="0">
                <a:solidFill>
                  <a:srgbClr val="FF0000"/>
                </a:solidFill>
                <a:latin typeface="ＭＳ Ｐゴシック"/>
                <a:ea typeface="ＭＳ Ｐゴシック"/>
              </a:rPr>
              <a:t>ミーティング</a:t>
            </a:r>
            <a:r>
              <a:rPr lang="en-US" altLang="ja-JP" dirty="0">
                <a:solidFill>
                  <a:srgbClr val="FF0000"/>
                </a:solidFill>
                <a:latin typeface="ＭＳ Ｐゴシック"/>
                <a:ea typeface="ＭＳ Ｐゴシック"/>
              </a:rPr>
              <a:t>ID</a:t>
            </a:r>
            <a:r>
              <a:rPr lang="ja-JP" altLang="en-US" dirty="0">
                <a:ea typeface="ＭＳ Ｐ明朝"/>
              </a:rPr>
              <a:t>を使ってミーティングに参加（面接室に入室）します。</a:t>
            </a:r>
            <a:endParaRPr lang="en-US" altLang="ja-JP" dirty="0">
              <a:ea typeface="ＭＳ Ｐ明朝"/>
            </a:endParaRPr>
          </a:p>
          <a:p>
            <a:pPr marL="457200" indent="-457200">
              <a:buFont typeface="+mj-lt"/>
              <a:buAutoNum type="arabicPeriod"/>
            </a:pPr>
            <a:r>
              <a:rPr lang="ja-JP" altLang="en-US" dirty="0">
                <a:ea typeface="ＭＳ Ｐ明朝"/>
              </a:rPr>
              <a:t>名前の欄には、「受験番号」を入力します。</a:t>
            </a:r>
            <a:endParaRPr lang="en-US" altLang="ja-JP" dirty="0">
              <a:ea typeface="ＭＳ Ｐ明朝"/>
            </a:endParaRPr>
          </a:p>
        </p:txBody>
      </p:sp>
    </p:spTree>
    <p:extLst>
      <p:ext uri="{BB962C8B-B14F-4D97-AF65-F5344CB8AC3E}">
        <p14:creationId xmlns:p14="http://schemas.microsoft.com/office/powerpoint/2010/main" val="55567699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 name="タイトル 1"/>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⑥受験（試験当日）</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2/2</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10" name="コンテンツ プレースホルダー 2"/>
          <p:cNvSpPr>
            <a:spLocks noGrp="1"/>
          </p:cNvSpPr>
          <p:nvPr>
            <p:ph idx="1"/>
          </p:nvPr>
        </p:nvSpPr>
        <p:spPr>
          <a:xfrm>
            <a:off x="911319" y="2556931"/>
            <a:ext cx="7181373" cy="3495525"/>
          </a:xfrm>
        </p:spPr>
        <p:txBody>
          <a:bodyPr anchor="ctr">
            <a:normAutofit fontScale="85000" lnSpcReduction="20000"/>
          </a:bodyPr>
          <a:lstStyle/>
          <a:p>
            <a:pPr marL="457200" indent="-457200">
              <a:buFont typeface="+mj-lt"/>
              <a:buAutoNum type="arabicPeriod" startAt="4"/>
            </a:pPr>
            <a:r>
              <a:rPr lang="ja-JP" altLang="en-US" dirty="0">
                <a:ea typeface="ＭＳ Ｐ明朝"/>
              </a:rPr>
              <a:t>「ミーティングに参加」すると、まず「</a:t>
            </a:r>
            <a:r>
              <a:rPr lang="ja-JP" altLang="en-US" dirty="0">
                <a:latin typeface="ＭＳ Ｐゴシック"/>
                <a:ea typeface="ＭＳ Ｐゴシック"/>
              </a:rPr>
              <a:t>待機室</a:t>
            </a:r>
            <a:r>
              <a:rPr lang="ja-JP" altLang="en-US" dirty="0">
                <a:ea typeface="ＭＳ Ｐ明朝"/>
              </a:rPr>
              <a:t>」に入室します。</a:t>
            </a:r>
            <a:br>
              <a:rPr lang="ja-JP" altLang="en-US" dirty="0">
                <a:ea typeface="ＭＳ Ｐ明朝"/>
              </a:rPr>
            </a:br>
            <a:r>
              <a:rPr lang="ja-JP" altLang="en-US" dirty="0">
                <a:ea typeface="ＭＳ Ｐ明朝"/>
              </a:rPr>
              <a:t>指示があるまでそのまま待機してください。</a:t>
            </a:r>
            <a:br>
              <a:rPr lang="ja-JP" altLang="en-US" dirty="0">
                <a:ea typeface="ＭＳ Ｐ明朝"/>
              </a:rPr>
            </a:br>
            <a:r>
              <a:rPr lang="ja-JP" altLang="en-US" dirty="0">
                <a:ea typeface="ＭＳ Ｐ明朝"/>
              </a:rPr>
              <a:t>✓ 待機室では「</a:t>
            </a:r>
            <a:r>
              <a:rPr lang="ja-JP" altLang="en-US" dirty="0">
                <a:solidFill>
                  <a:srgbClr val="FF0000"/>
                </a:solidFill>
                <a:ea typeface="ＭＳ Ｐ明朝"/>
              </a:rPr>
              <a:t>ミーティングのホストは間もなくミーティングへ</a:t>
            </a:r>
            <a:br>
              <a:rPr lang="ja-JP" altLang="en-US" dirty="0">
                <a:solidFill>
                  <a:srgbClr val="FF0000"/>
                </a:solidFill>
                <a:ea typeface="ＭＳ Ｐ明朝"/>
              </a:rPr>
            </a:br>
            <a:r>
              <a:rPr lang="ja-JP" altLang="en-US" dirty="0">
                <a:solidFill>
                  <a:srgbClr val="FF0000"/>
                </a:solidFill>
                <a:ea typeface="ＭＳ Ｐ明朝"/>
              </a:rPr>
              <a:t>　の参加を許可します。もうしばらくお待ちください。</a:t>
            </a:r>
            <a:r>
              <a:rPr lang="ja-JP" altLang="en-US" dirty="0">
                <a:ea typeface="ＭＳ Ｐ明朝"/>
              </a:rPr>
              <a:t>」の表示。</a:t>
            </a:r>
            <a:br>
              <a:rPr lang="ja-JP" altLang="en-US" dirty="0">
                <a:ea typeface="ＭＳ Ｐ明朝"/>
              </a:rPr>
            </a:br>
            <a:r>
              <a:rPr lang="ja-JP" altLang="en-US" dirty="0">
                <a:ea typeface="ＭＳ Ｐ明朝"/>
              </a:rPr>
              <a:t>✓ 待機中にチャット機能によるメッセージが表示された場合</a:t>
            </a:r>
            <a:br>
              <a:rPr lang="ja-JP" altLang="en-US" dirty="0">
                <a:ea typeface="ＭＳ Ｐ明朝"/>
              </a:rPr>
            </a:br>
            <a:r>
              <a:rPr lang="ja-JP" altLang="en-US" dirty="0">
                <a:ea typeface="ＭＳ Ｐ明朝"/>
              </a:rPr>
              <a:t>　はその内容を確認してください。</a:t>
            </a:r>
            <a:endParaRPr lang="en-US" altLang="ja-JP" dirty="0">
              <a:ea typeface="ＭＳ Ｐ明朝"/>
            </a:endParaRPr>
          </a:p>
          <a:p>
            <a:pPr marL="457200" indent="-457200">
              <a:buSzPct val="114999"/>
              <a:buAutoNum type="arabicPeriod" startAt="4"/>
            </a:pPr>
            <a:r>
              <a:rPr lang="ja-JP" altLang="en-US" dirty="0">
                <a:ea typeface="ＭＳ Ｐ明朝"/>
              </a:rPr>
              <a:t>試験監督または面接官側の操作で１名ずつ入室し、試験に関する説明、試験または面接を実施します。</a:t>
            </a:r>
            <a:endParaRPr lang="en-US" altLang="ja-JP" dirty="0">
              <a:ea typeface="ＭＳ Ｐ明朝"/>
            </a:endParaRPr>
          </a:p>
          <a:p>
            <a:pPr marL="457200" indent="-457200">
              <a:buSzPct val="114999"/>
              <a:buAutoNum type="arabicPeriod" startAt="4"/>
            </a:pPr>
            <a:r>
              <a:rPr lang="ja-JP" altLang="en-US" dirty="0">
                <a:ea typeface="ＭＳ Ｐ明朝"/>
              </a:rPr>
              <a:t>試験ないし面接</a:t>
            </a:r>
            <a:r>
              <a:rPr kumimoji="1" lang="ja-JP" altLang="en-US" dirty="0">
                <a:ea typeface="ＭＳ Ｐ明朝"/>
              </a:rPr>
              <a:t>終了</a:t>
            </a:r>
            <a:r>
              <a:rPr lang="ja-JP" altLang="en-US" dirty="0">
                <a:ea typeface="ＭＳ Ｐ明朝"/>
              </a:rPr>
              <a:t>後</a:t>
            </a:r>
            <a:r>
              <a:rPr kumimoji="1" lang="ja-JP" altLang="en-US" dirty="0">
                <a:ea typeface="ＭＳ Ｐ明朝"/>
              </a:rPr>
              <a:t>、試験監督または面接官の指示に従って退出</a:t>
            </a:r>
            <a:r>
              <a:rPr lang="ja-JP" altLang="en-US" dirty="0">
                <a:ea typeface="ＭＳ Ｐ明朝"/>
              </a:rPr>
              <a:t>してください</a:t>
            </a:r>
            <a:r>
              <a:rPr kumimoji="1" lang="ja-JP" altLang="en-US" dirty="0">
                <a:ea typeface="ＭＳ Ｐ明朝"/>
              </a:rPr>
              <a:t>。</a:t>
            </a:r>
            <a:endParaRPr lang="en-US" altLang="ja-JP" dirty="0">
              <a:ea typeface="ＭＳ Ｐ明朝"/>
            </a:endParaRPr>
          </a:p>
          <a:p>
            <a:pPr marL="0" indent="0">
              <a:buNone/>
            </a:pPr>
            <a:r>
              <a:rPr lang="en-US" altLang="ja-JP" dirty="0">
                <a:ea typeface="ＭＳ Ｐ明朝"/>
              </a:rPr>
              <a:t>※ </a:t>
            </a:r>
            <a:r>
              <a:rPr lang="ja-JP" altLang="en-US" dirty="0">
                <a:ea typeface="ＭＳ Ｐ明朝"/>
              </a:rPr>
              <a:t>面接中に接続不具合等が発生しても、慌てずに面接官の指示に従って対応してください。</a:t>
            </a:r>
          </a:p>
        </p:txBody>
      </p:sp>
      <p:pic>
        <p:nvPicPr>
          <p:cNvPr id="1211" name="図 8"/>
          <p:cNvPicPr>
            <a:picLocks noChangeAspect="1"/>
          </p:cNvPicPr>
          <p:nvPr/>
        </p:nvPicPr>
        <p:blipFill>
          <a:blip r:embed="rId2"/>
          <a:srcRect l="2994" t="2756" r="4851" b="1994"/>
          <a:stretch>
            <a:fillRect/>
          </a:stretch>
        </p:blipFill>
        <p:spPr>
          <a:xfrm>
            <a:off x="8058197" y="2556932"/>
            <a:ext cx="3226745" cy="1876014"/>
          </a:xfrm>
          <a:prstGeom prst="rect">
            <a:avLst/>
          </a:prstGeom>
          <a:ln w="6350">
            <a:solidFill>
              <a:schemeClr val="tx1"/>
            </a:solidFill>
          </a:ln>
          <a:effectLst>
            <a:outerShdw blurRad="50800" dist="38100" dir="18900000" algn="bl" rotWithShape="0">
              <a:prstClr val="black">
                <a:alpha val="40000"/>
              </a:prstClr>
            </a:outerShdw>
          </a:effectLst>
        </p:spPr>
      </p:pic>
      <p:pic>
        <p:nvPicPr>
          <p:cNvPr id="1212" name="図 3"/>
          <p:cNvPicPr>
            <a:picLocks noChangeAspect="1"/>
          </p:cNvPicPr>
          <p:nvPr/>
        </p:nvPicPr>
        <p:blipFill>
          <a:blip r:embed="rId3"/>
          <a:srcRect b="6345"/>
          <a:stretch>
            <a:fillRect/>
          </a:stretch>
        </p:blipFill>
        <p:spPr>
          <a:xfrm>
            <a:off x="8188819" y="4101817"/>
            <a:ext cx="3204983" cy="1876014"/>
          </a:xfrm>
          <a:prstGeom prst="rect">
            <a:avLst/>
          </a:prstGeom>
          <a:ln w="6350">
            <a:solidFill>
              <a:schemeClr val="tx1"/>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1375808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 name="タイトル 1"/>
          <p:cNvSpPr>
            <a:spLocks noGrp="1"/>
          </p:cNvSpPr>
          <p:nvPr>
            <p:ph type="title"/>
          </p:nvPr>
        </p:nvSpPr>
        <p:spPr/>
        <p:txBody>
          <a:bodyPr>
            <a:normAutofit fontScale="90000"/>
          </a:bodyPr>
          <a:lstStyle/>
          <a:p>
            <a:r>
              <a:rPr kumimoji="1" lang="ja-JP" altLang="en-US" dirty="0">
                <a:latin typeface="HG丸ｺﾞｼｯｸM-PRO" panose="020F0600000000000000" pitchFamily="50" charset="-128"/>
                <a:ea typeface="HG丸ｺﾞｼｯｸM-PRO" panose="020F0600000000000000" pitchFamily="50" charset="-128"/>
              </a:rPr>
              <a:t>⑥受験（試験当日）</a:t>
            </a:r>
            <a:r>
              <a:rPr kumimoji="1" lang="ja-JP" altLang="en-US"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受験上の注意事項～</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1215" name="コンテンツ プレースホルダー 2"/>
          <p:cNvSpPr>
            <a:spLocks noGrp="1"/>
          </p:cNvSpPr>
          <p:nvPr>
            <p:ph idx="1"/>
          </p:nvPr>
        </p:nvSpPr>
        <p:spPr/>
        <p:txBody>
          <a:bodyPr anchor="ctr">
            <a:normAutofit fontScale="85000" lnSpcReduction="20000"/>
          </a:bodyPr>
          <a:lstStyle/>
          <a:p>
            <a:pPr>
              <a:buFont typeface="Wingdings" panose="05000000000000000000" pitchFamily="2" charset="2"/>
              <a:buChar char="ü"/>
            </a:pPr>
            <a:r>
              <a:rPr lang="ja-JP" altLang="en-US" dirty="0">
                <a:latin typeface="ＭＳ Ｐゴシック"/>
                <a:ea typeface="ＭＳ Ｐゴシック"/>
              </a:rPr>
              <a:t>接続確認テストの時と同じ機器・通信環境</a:t>
            </a:r>
            <a:r>
              <a:rPr lang="ja-JP" altLang="en-US" dirty="0">
                <a:latin typeface="+mj-ea"/>
                <a:ea typeface="+mj-ea"/>
              </a:rPr>
              <a:t>で受験</a:t>
            </a:r>
            <a:r>
              <a:rPr lang="ja-JP" altLang="en-US" dirty="0">
                <a:ea typeface="ＭＳ Ｐ明朝"/>
              </a:rPr>
              <a:t>してください（異なる環境等で受験した場合、想定外の不具合等が生じる可能性があります）。</a:t>
            </a:r>
            <a:endParaRPr lang="en-US" altLang="ja-JP" dirty="0">
              <a:ea typeface="ＭＳ Ｐ明朝"/>
            </a:endParaRPr>
          </a:p>
          <a:p>
            <a:pPr>
              <a:buFont typeface="Wingdings" panose="05000000000000000000" pitchFamily="2" charset="2"/>
              <a:buChar char="ü"/>
            </a:pPr>
            <a:r>
              <a:rPr lang="ja-JP" altLang="en-US" dirty="0">
                <a:latin typeface="ＭＳ Ｐゴシック"/>
                <a:ea typeface="ＭＳ Ｐゴシック"/>
              </a:rPr>
              <a:t>第三者が立ち入らない静かな環境</a:t>
            </a:r>
            <a:r>
              <a:rPr lang="ja-JP" altLang="en-US" dirty="0">
                <a:latin typeface="+mj-ea"/>
                <a:ea typeface="+mj-ea"/>
              </a:rPr>
              <a:t>で受験</a:t>
            </a:r>
            <a:r>
              <a:rPr lang="ja-JP" altLang="en-US" dirty="0">
                <a:ea typeface="ＭＳ Ｐ明朝"/>
              </a:rPr>
              <a:t>してください（当日、面接官の指示により受験場所を確認する場合があります）。なお、バーチャル背景の使用は認めません。</a:t>
            </a:r>
            <a:endParaRPr lang="en-US" altLang="ja-JP" dirty="0"/>
          </a:p>
          <a:p>
            <a:pPr>
              <a:buFont typeface="Wingdings" panose="05000000000000000000" pitchFamily="2" charset="2"/>
              <a:buChar char="ü"/>
            </a:pPr>
            <a:r>
              <a:rPr lang="ja-JP" altLang="en-US" dirty="0">
                <a:latin typeface="+mj-ea"/>
                <a:ea typeface="+mj-ea"/>
              </a:rPr>
              <a:t>顔（表情）がよく見える明るい場所で受験</a:t>
            </a:r>
            <a:r>
              <a:rPr lang="ja-JP" altLang="en-US" dirty="0">
                <a:ea typeface="ＭＳ Ｐ明朝"/>
              </a:rPr>
              <a:t>してください。本人確認の際にマスクを外すよう指示を出す場合があります。</a:t>
            </a:r>
            <a:endParaRPr lang="en-US" altLang="ja-JP" dirty="0">
              <a:ea typeface="ＭＳ Ｐ明朝"/>
            </a:endParaRPr>
          </a:p>
          <a:p>
            <a:pPr>
              <a:buFont typeface="Wingdings" panose="05000000000000000000" pitchFamily="2" charset="2"/>
              <a:buChar char="ü"/>
            </a:pPr>
            <a:r>
              <a:rPr lang="ja-JP" altLang="en-US" dirty="0">
                <a:ea typeface="ＭＳ Ｐ明朝"/>
              </a:rPr>
              <a:t>受験の様子を録画・録音したり、第三者に観覧させたりすることは一切認めません（不正行為とみなす場合があります）。</a:t>
            </a:r>
            <a:endParaRPr lang="en-US" altLang="ja-JP" dirty="0">
              <a:ea typeface="ＭＳ Ｐ明朝"/>
            </a:endParaRPr>
          </a:p>
          <a:p>
            <a:pPr>
              <a:buFont typeface="Wingdings" panose="05000000000000000000" pitchFamily="2" charset="2"/>
              <a:buChar char="ü"/>
            </a:pPr>
            <a:r>
              <a:rPr lang="ja-JP" altLang="en-US" dirty="0">
                <a:ea typeface="ＭＳ Ｐ明朝"/>
              </a:rPr>
              <a:t>試験中は全て面接官の指示に従ってください。</a:t>
            </a:r>
            <a:r>
              <a:rPr kumimoji="1" lang="ja-JP" altLang="en-US" dirty="0">
                <a:ea typeface="ＭＳ Ｐ明朝"/>
              </a:rPr>
              <a:t>接続</a:t>
            </a:r>
            <a:r>
              <a:rPr lang="ja-JP" altLang="en-US" dirty="0">
                <a:ea typeface="ＭＳ Ｐ明朝"/>
              </a:rPr>
              <a:t>不良など不</a:t>
            </a:r>
            <a:r>
              <a:rPr kumimoji="1" lang="ja-JP" altLang="en-US" dirty="0">
                <a:ea typeface="ＭＳ Ｐ明朝"/>
              </a:rPr>
              <a:t>具合が発生した場合は、慌てず</a:t>
            </a:r>
            <a:r>
              <a:rPr lang="ja-JP" altLang="en-US" dirty="0">
                <a:ea typeface="ＭＳ Ｐ明朝"/>
              </a:rPr>
              <a:t>に面接官の</a:t>
            </a:r>
            <a:r>
              <a:rPr kumimoji="1" lang="ja-JP" altLang="en-US" dirty="0">
                <a:ea typeface="ＭＳ Ｐ明朝"/>
              </a:rPr>
              <a:t>指示に従って対応してください。</a:t>
            </a:r>
            <a:endParaRPr lang="en-US" altLang="ja-JP" dirty="0">
              <a:ea typeface="ＭＳ Ｐ明朝"/>
            </a:endParaRPr>
          </a:p>
        </p:txBody>
      </p:sp>
    </p:spTree>
    <p:extLst>
      <p:ext uri="{BB962C8B-B14F-4D97-AF65-F5344CB8AC3E}">
        <p14:creationId xmlns:p14="http://schemas.microsoft.com/office/powerpoint/2010/main" val="377655463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 name="タイトル 1"/>
          <p:cNvSpPr>
            <a:spLocks noGrp="1"/>
          </p:cNvSpPr>
          <p:nvPr>
            <p:ph type="title"/>
          </p:nvPr>
        </p:nvSpPr>
        <p:spPr/>
        <p:txBody>
          <a:bodyPr anchor="ctr">
            <a:normAutofit/>
          </a:bodyPr>
          <a:lstStyle/>
          <a:p>
            <a:r>
              <a:rPr kumimoji="1" lang="ja-JP" altLang="en-US" sz="3600" dirty="0">
                <a:latin typeface="HG丸ｺﾞｼｯｸM-PRO" panose="020F0600000000000000" pitchFamily="50" charset="-128"/>
                <a:ea typeface="HG丸ｺﾞｼｯｸM-PRO" panose="020F0600000000000000" pitchFamily="50" charset="-128"/>
              </a:rPr>
              <a:t>続いて、受験者の皆さまに事前に</a:t>
            </a:r>
            <a:br>
              <a:rPr kumimoji="1" lang="en-US" altLang="ja-JP" sz="3600" dirty="0">
                <a:latin typeface="HG丸ｺﾞｼｯｸM-PRO" panose="020F0600000000000000" pitchFamily="50" charset="-128"/>
                <a:ea typeface="HG丸ｺﾞｼｯｸM-PRO" panose="020F0600000000000000" pitchFamily="50" charset="-128"/>
              </a:rPr>
            </a:br>
            <a:r>
              <a:rPr kumimoji="1" lang="ja-JP" altLang="en-US" sz="3600" dirty="0">
                <a:latin typeface="HG丸ｺﾞｼｯｸM-PRO" panose="020F0600000000000000" pitchFamily="50" charset="-128"/>
                <a:ea typeface="HG丸ｺﾞｼｯｸM-PRO" panose="020F0600000000000000" pitchFamily="50" charset="-128"/>
              </a:rPr>
              <a:t>準備頂くものに</a:t>
            </a:r>
            <a:r>
              <a:rPr lang="ja-JP" altLang="en-US" sz="3600" dirty="0">
                <a:latin typeface="HG丸ｺﾞｼｯｸM-PRO" panose="020F0600000000000000" pitchFamily="50" charset="-128"/>
                <a:ea typeface="HG丸ｺﾞｼｯｸM-PRO" panose="020F0600000000000000" pitchFamily="50" charset="-128"/>
              </a:rPr>
              <a:t>ついて説明します</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1218" name="テキスト プレースホルダー 5"/>
          <p:cNvSpPr>
            <a:spLocks noGrp="1"/>
          </p:cNvSpPr>
          <p:nvPr>
            <p:ph type="body" idx="1"/>
          </p:nvPr>
        </p:nvSpPr>
        <p:spPr/>
        <p:txBody>
          <a:bodyPr anchor="ctr"/>
          <a:lstStyle/>
          <a:p>
            <a:r>
              <a:rPr kumimoji="1" lang="ja-JP" altLang="en-US" dirty="0"/>
              <a:t>次のページへ</a:t>
            </a:r>
          </a:p>
        </p:txBody>
      </p:sp>
    </p:spTree>
    <p:extLst>
      <p:ext uri="{BB962C8B-B14F-4D97-AF65-F5344CB8AC3E}">
        <p14:creationId xmlns:p14="http://schemas.microsoft.com/office/powerpoint/2010/main" val="280462947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タイトル 1"/>
          <p:cNvSpPr>
            <a:spLocks noGrp="1"/>
          </p:cNvSpPr>
          <p:nvPr>
            <p:ph type="title"/>
          </p:nvPr>
        </p:nvSpPr>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◆受験者が事前に準備するもの</a:t>
            </a:r>
          </a:p>
        </p:txBody>
      </p:sp>
      <p:sp>
        <p:nvSpPr>
          <p:cNvPr id="1221" name="コンテンツ プレースホルダー 2"/>
          <p:cNvSpPr>
            <a:spLocks noGrp="1"/>
          </p:cNvSpPr>
          <p:nvPr>
            <p:ph idx="1"/>
          </p:nvPr>
        </p:nvSpPr>
        <p:spPr/>
        <p:txBody>
          <a:bodyPr>
            <a:normAutofit/>
          </a:bodyPr>
          <a:lstStyle/>
          <a:p>
            <a:pPr marL="457200" indent="-457200">
              <a:buFont typeface="+mj-ea"/>
              <a:buAutoNum type="circleNumDbPlain"/>
            </a:pPr>
            <a:r>
              <a:rPr lang="ja-JP" altLang="en-US" sz="2800" dirty="0">
                <a:latin typeface="HG丸ｺﾞｼｯｸM-PRO" panose="020F0600000000000000" pitchFamily="50" charset="-128"/>
                <a:ea typeface="HG丸ｺﾞｼｯｸM-PRO" panose="020F0600000000000000" pitchFamily="50" charset="-128"/>
              </a:rPr>
              <a:t>受験場所の確保</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kumimoji="1" lang="ja-JP" altLang="en-US" sz="2800" dirty="0">
                <a:latin typeface="HG丸ｺﾞｼｯｸM-PRO" panose="020F0600000000000000" pitchFamily="50" charset="-128"/>
                <a:ea typeface="HG丸ｺﾞｼｯｸM-PRO" panose="020F0600000000000000" pitchFamily="50" charset="-128"/>
              </a:rPr>
              <a:t>パソコンなど通信機器の準備</a:t>
            </a:r>
            <a:endParaRPr kumimoji="1"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ja-JP" altLang="en-US" sz="2800" dirty="0">
                <a:latin typeface="HG丸ｺﾞｼｯｸM-PRO" panose="020F0600000000000000" pitchFamily="50" charset="-128"/>
                <a:ea typeface="HG丸ｺﾞｼｯｸM-PRO" panose="020F0600000000000000" pitchFamily="50" charset="-128"/>
              </a:rPr>
              <a:t>インターネット環境</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en-US" altLang="ja-JP" sz="2800" dirty="0">
                <a:latin typeface="HG丸ｺﾞｼｯｸM-PRO" panose="020F0600000000000000" pitchFamily="50" charset="-128"/>
                <a:ea typeface="HG丸ｺﾞｼｯｸM-PRO" panose="020F0600000000000000" pitchFamily="50" charset="-128"/>
              </a:rPr>
              <a:t>Zoom</a:t>
            </a:r>
            <a:r>
              <a:rPr lang="ja-JP" altLang="en-US" sz="2800" dirty="0">
                <a:latin typeface="HG丸ｺﾞｼｯｸM-PRO" panose="020F0600000000000000" pitchFamily="50" charset="-128"/>
                <a:ea typeface="HG丸ｺﾞｼｯｸM-PRO" panose="020F0600000000000000" pitchFamily="50" charset="-128"/>
              </a:rPr>
              <a:t>アプリのインストール</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ja-JP" altLang="en-US" sz="2800" dirty="0">
                <a:latin typeface="HG丸ｺﾞｼｯｸM-PRO" panose="020F0600000000000000" pitchFamily="50" charset="-128"/>
                <a:ea typeface="HG丸ｺﾞｼｯｸM-PRO" panose="020F0600000000000000" pitchFamily="50" charset="-128"/>
              </a:rPr>
              <a:t>答案撮影用のカメラ</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535017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①受験場所の確保</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24" name="コンテンツ プレースホルダー 2"/>
          <p:cNvSpPr>
            <a:spLocks noGrp="1"/>
          </p:cNvSpPr>
          <p:nvPr>
            <p:ph idx="1"/>
          </p:nvPr>
        </p:nvSpPr>
        <p:spPr/>
        <p:txBody>
          <a:bodyPr/>
          <a:lstStyle/>
          <a:p>
            <a:r>
              <a:rPr lang="ja-JP" altLang="en-US" dirty="0"/>
              <a:t>受験場所は、自宅や所属している大学の構内など、各自で確保してください。</a:t>
            </a:r>
            <a:endParaRPr lang="en-US" altLang="ja-JP" dirty="0"/>
          </a:p>
          <a:p>
            <a:r>
              <a:rPr lang="ja-JP" altLang="en-US" dirty="0">
                <a:ea typeface="ＭＳ Ｐ明朝"/>
              </a:rPr>
              <a:t>第三者が立ち入らない静かな環境で、受験者の顔（表情）がよく見える明るい場所としてください。</a:t>
            </a:r>
            <a:endParaRPr lang="en-US" altLang="ja-JP" dirty="0">
              <a:ea typeface="ＭＳ Ｐ明朝"/>
            </a:endParaRPr>
          </a:p>
          <a:p>
            <a:r>
              <a:rPr lang="ja-JP" altLang="en-US" dirty="0">
                <a:ea typeface="ＭＳ Ｐ明朝"/>
              </a:rPr>
              <a:t>いずれの場所でも、インターネット環境に注意してください</a:t>
            </a:r>
            <a:endParaRPr lang="en-US" altLang="ja-JP" dirty="0">
              <a:ea typeface="ＭＳ Ｐ明朝"/>
            </a:endParaRPr>
          </a:p>
          <a:p>
            <a:r>
              <a:rPr lang="ja-JP" altLang="en-US" dirty="0"/>
              <a:t>受験場所に関してご不明な点は、人社系学務課大学院学務室にお問い合わせください。</a:t>
            </a:r>
          </a:p>
          <a:p>
            <a:endParaRPr lang="en-US" altLang="ja-JP" dirty="0"/>
          </a:p>
          <a:p>
            <a:endParaRPr kumimoji="1" lang="ja-JP" altLang="en-US" dirty="0"/>
          </a:p>
        </p:txBody>
      </p:sp>
    </p:spTree>
    <p:extLst>
      <p:ext uri="{BB962C8B-B14F-4D97-AF65-F5344CB8AC3E}">
        <p14:creationId xmlns:p14="http://schemas.microsoft.com/office/powerpoint/2010/main" val="281220338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②パソコンなど通信機器の準備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27" name="コンテンツ プレースホルダー 2"/>
          <p:cNvSpPr>
            <a:spLocks noGrp="1"/>
          </p:cNvSpPr>
          <p:nvPr>
            <p:ph idx="1"/>
          </p:nvPr>
        </p:nvSpPr>
        <p:spPr/>
        <p:txBody>
          <a:bodyPr>
            <a:normAutofit lnSpcReduction="10000"/>
          </a:bodyPr>
          <a:lstStyle/>
          <a:p>
            <a:r>
              <a:rPr lang="ja-JP" altLang="en-US" dirty="0"/>
              <a:t>カメラ及びマイク機能のあるパソコンをご用意ください。</a:t>
            </a:r>
            <a:endParaRPr lang="en-US" altLang="ja-JP" dirty="0"/>
          </a:p>
          <a:p>
            <a:r>
              <a:rPr lang="ja-JP" altLang="en-US" dirty="0"/>
              <a:t>カメラ、マイクは外付け製品（別売）を使用しても構いません。</a:t>
            </a:r>
            <a:endParaRPr lang="en-US" altLang="ja-JP" dirty="0"/>
          </a:p>
          <a:p>
            <a:r>
              <a:rPr lang="ja-JP" altLang="en-US" dirty="0">
                <a:ea typeface="ＭＳ Ｐ明朝"/>
              </a:rPr>
              <a:t>原則としてパソコンによる受験とします。イヤホンやヘッドホン、ヘッドセット等の利用は可能ですが、それらの機器を外すよう求めることがあります。その際は、速やかに指示に従ってください。</a:t>
            </a:r>
            <a:endParaRPr lang="en-US" altLang="ja-JP" dirty="0">
              <a:ea typeface="ＭＳ Ｐ明朝"/>
            </a:endParaRPr>
          </a:p>
          <a:p>
            <a:r>
              <a:rPr lang="ja-JP" altLang="en-US" dirty="0">
                <a:ea typeface="ＭＳ Ｐ明朝"/>
              </a:rPr>
              <a:t>スマートフォンやタブレットによる受験は、やむを得ない場合に限ります。できる限り、あらかじめの承認を得てください。</a:t>
            </a:r>
            <a:br>
              <a:rPr lang="ja-JP" altLang="en-US" dirty="0">
                <a:ea typeface="ＭＳ Ｐ明朝"/>
              </a:rPr>
            </a:br>
            <a:r>
              <a:rPr lang="ja-JP" altLang="en-US" dirty="0">
                <a:ea typeface="ＭＳ Ｐ明朝"/>
              </a:rPr>
              <a:t>　</a:t>
            </a:r>
            <a:endParaRPr lang="ja-JP" dirty="0">
              <a:ea typeface="ＭＳ Ｐ明朝" panose="02020600040205080304" pitchFamily="18" charset="-128"/>
            </a:endParaRPr>
          </a:p>
          <a:p>
            <a:endParaRPr lang="en-US" altLang="ja-JP" dirty="0"/>
          </a:p>
          <a:p>
            <a:endParaRPr kumimoji="1" lang="ja-JP" altLang="en-US" dirty="0"/>
          </a:p>
        </p:txBody>
      </p:sp>
    </p:spTree>
    <p:extLst>
      <p:ext uri="{BB962C8B-B14F-4D97-AF65-F5344CB8AC3E}">
        <p14:creationId xmlns:p14="http://schemas.microsoft.com/office/powerpoint/2010/main" val="177425268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③インターネット環境</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30" name="コンテンツ プレースホルダー 2"/>
          <p:cNvSpPr>
            <a:spLocks noGrp="1"/>
          </p:cNvSpPr>
          <p:nvPr>
            <p:ph idx="1"/>
          </p:nvPr>
        </p:nvSpPr>
        <p:spPr>
          <a:xfrm>
            <a:off x="1295401" y="2556932"/>
            <a:ext cx="9802479" cy="3318936"/>
          </a:xfrm>
        </p:spPr>
        <p:txBody>
          <a:bodyPr>
            <a:normAutofit fontScale="92500" lnSpcReduction="10000"/>
          </a:bodyPr>
          <a:lstStyle/>
          <a:p>
            <a:r>
              <a:rPr lang="ja-JP" altLang="en-US" dirty="0">
                <a:ea typeface="ＭＳ Ｐ明朝"/>
              </a:rPr>
              <a:t>接続が安定する光回線などの高速、且つ、有線のインターネット環境を準備してください。</a:t>
            </a:r>
            <a:endParaRPr lang="en-US" altLang="ja-JP" dirty="0">
              <a:ea typeface="ＭＳ Ｐ明朝"/>
            </a:endParaRPr>
          </a:p>
          <a:p>
            <a:r>
              <a:rPr lang="en-US" altLang="ja-JP" dirty="0" err="1">
                <a:ea typeface="ＭＳ Ｐ明朝"/>
              </a:rPr>
              <a:t>WiFi</a:t>
            </a:r>
            <a:r>
              <a:rPr lang="ja-JP" altLang="en-US" dirty="0">
                <a:ea typeface="ＭＳ Ｐ明朝"/>
              </a:rPr>
              <a:t>（無線）環境でも可能ですが、接続状況や通信速度に十分注意してください。</a:t>
            </a:r>
            <a:endParaRPr lang="en-US" altLang="ja-JP" dirty="0">
              <a:ea typeface="ＭＳ Ｐ明朝"/>
            </a:endParaRPr>
          </a:p>
          <a:p>
            <a:r>
              <a:rPr lang="ja-JP" altLang="en-US" dirty="0">
                <a:ea typeface="ＭＳ Ｐ明朝"/>
              </a:rPr>
              <a:t>推奨通信速度については、</a:t>
            </a:r>
            <a:r>
              <a:rPr lang="en-US" altLang="ja-JP" dirty="0">
                <a:ea typeface="ＭＳ Ｐ明朝"/>
              </a:rPr>
              <a:t>Zoom</a:t>
            </a:r>
            <a:r>
              <a:rPr lang="ja-JP" altLang="en-US" dirty="0">
                <a:ea typeface="ＭＳ Ｐ明朝"/>
              </a:rPr>
              <a:t>社ホームページに掲載のシステム要件を適宜参照してください。</a:t>
            </a:r>
            <a:br>
              <a:rPr lang="en-US" altLang="ja-JP" dirty="0"/>
            </a:br>
            <a:r>
              <a:rPr lang="ja-JP" altLang="en-US" dirty="0">
                <a:ea typeface="ＭＳ Ｐ明朝"/>
              </a:rPr>
              <a:t>　⇒　</a:t>
            </a:r>
            <a:r>
              <a:rPr lang="en-US" altLang="ja-JP" dirty="0">
                <a:ea typeface="ＭＳ Ｐ明朝"/>
                <a:hlinkClick r:id="rId2"/>
              </a:rPr>
              <a:t>https://support.zoom.us/hc/ja/categories/200101697</a:t>
            </a:r>
          </a:p>
          <a:p>
            <a:pPr>
              <a:buSzPct val="114999"/>
            </a:pPr>
            <a:r>
              <a:rPr lang="ja-JP" altLang="en-US" dirty="0">
                <a:latin typeface="Garamond"/>
                <a:ea typeface="ＭＳ Ｐ明朝"/>
                <a:cs typeface="+mn-lt"/>
              </a:rPr>
              <a:t>また一般的なサイトでも、</a:t>
            </a:r>
            <a:r>
              <a:rPr lang="en-US" altLang="ja-JP" dirty="0">
                <a:latin typeface="Garamond"/>
                <a:ea typeface="ＭＳ Ｐ明朝"/>
                <a:cs typeface="+mn-lt"/>
              </a:rPr>
              <a:t>通信速度の目安は10Mbps以上が望ましいとされています（</a:t>
            </a:r>
            <a:r>
              <a:rPr lang="ja-JP" altLang="en-US" dirty="0">
                <a:latin typeface="Garamond"/>
                <a:ea typeface="ＭＳ Ｐ明朝"/>
                <a:cs typeface="+mn-lt"/>
              </a:rPr>
              <a:t>参考：インターネット上で</a:t>
            </a:r>
            <a:r>
              <a:rPr lang="en-US" altLang="ja-JP" dirty="0">
                <a:latin typeface="Garamond"/>
                <a:ea typeface="ＭＳ Ｐ明朝"/>
                <a:cs typeface="+mn-lt"/>
              </a:rPr>
              <a:t>「</a:t>
            </a:r>
            <a:r>
              <a:rPr lang="en-US" altLang="ja-JP" dirty="0" err="1">
                <a:latin typeface="Garamond"/>
                <a:ea typeface="ＭＳ Ｐ明朝"/>
                <a:cs typeface="+mn-lt"/>
              </a:rPr>
              <a:t>通信速度テスト」と検索すると</a:t>
            </a:r>
            <a:r>
              <a:rPr lang="en-US" altLang="ja-JP" dirty="0">
                <a:latin typeface="Garamond"/>
                <a:ea typeface="ＭＳ Ｐ明朝"/>
                <a:cs typeface="+mn-lt"/>
              </a:rPr>
              <a:t>、</a:t>
            </a:r>
            <a:r>
              <a:rPr lang="ja-JP" altLang="en-US" dirty="0">
                <a:latin typeface="Garamond"/>
                <a:ea typeface="ＭＳ Ｐ明朝"/>
                <a:cs typeface="+mn-lt"/>
              </a:rPr>
              <a:t>様々な外部サイ</a:t>
            </a:r>
            <a:r>
              <a:rPr lang="en-US" altLang="ja-JP" dirty="0">
                <a:latin typeface="Garamond"/>
                <a:ea typeface="ＭＳ Ｐ明朝"/>
                <a:cs typeface="+mn-lt"/>
              </a:rPr>
              <a:t>ト</a:t>
            </a:r>
            <a:r>
              <a:rPr lang="ja-JP" altLang="en-US" dirty="0">
                <a:latin typeface="Garamond"/>
                <a:ea typeface="ＭＳ Ｐ明朝"/>
                <a:cs typeface="+mn-lt"/>
              </a:rPr>
              <a:t>により</a:t>
            </a:r>
            <a:r>
              <a:rPr lang="en-US" altLang="ja-JP" dirty="0" err="1">
                <a:latin typeface="Garamond"/>
                <a:ea typeface="ＭＳ Ｐ明朝"/>
                <a:cs typeface="+mn-lt"/>
              </a:rPr>
              <a:t>速度測定を行うことができます</a:t>
            </a:r>
            <a:r>
              <a:rPr lang="en-US" altLang="ja-JP" dirty="0">
                <a:latin typeface="Garamond"/>
                <a:ea typeface="ＭＳ Ｐ明朝"/>
                <a:cs typeface="+mn-lt"/>
              </a:rPr>
              <a:t>）。</a:t>
            </a:r>
            <a:endParaRPr lang="ja-JP" altLang="en-US" dirty="0">
              <a:latin typeface="Garamond"/>
              <a:ea typeface="MS PMincho"/>
            </a:endParaRPr>
          </a:p>
          <a:p>
            <a:endParaRPr lang="ja-JP" altLang="en-US" dirty="0"/>
          </a:p>
        </p:txBody>
      </p:sp>
    </p:spTree>
    <p:extLst>
      <p:ext uri="{BB962C8B-B14F-4D97-AF65-F5344CB8AC3E}">
        <p14:creationId xmlns:p14="http://schemas.microsoft.com/office/powerpoint/2010/main" val="406334002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④</a:t>
            </a:r>
            <a:r>
              <a:rPr lang="en-US" altLang="ja-JP" dirty="0">
                <a:latin typeface="HG丸ｺﾞｼｯｸM-PRO" panose="020F0600000000000000" pitchFamily="50" charset="-128"/>
                <a:ea typeface="HG丸ｺﾞｼｯｸM-PRO" panose="020F0600000000000000" pitchFamily="50" charset="-128"/>
              </a:rPr>
              <a:t>Zoom</a:t>
            </a:r>
            <a:r>
              <a:rPr lang="ja-JP" altLang="en-US" dirty="0">
                <a:latin typeface="HG丸ｺﾞｼｯｸM-PRO" panose="020F0600000000000000" pitchFamily="50" charset="-128"/>
                <a:ea typeface="HG丸ｺﾞｼｯｸM-PRO" panose="020F0600000000000000" pitchFamily="50" charset="-128"/>
              </a:rPr>
              <a:t>アプリのインストール</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33" name="コンテンツ プレースホルダー 2"/>
          <p:cNvSpPr>
            <a:spLocks noGrp="1"/>
          </p:cNvSpPr>
          <p:nvPr>
            <p:ph idx="1"/>
          </p:nvPr>
        </p:nvSpPr>
        <p:spPr>
          <a:xfrm>
            <a:off x="1295401" y="2556932"/>
            <a:ext cx="6368142" cy="3318936"/>
          </a:xfrm>
        </p:spPr>
        <p:txBody>
          <a:bodyPr>
            <a:normAutofit/>
          </a:bodyPr>
          <a:lstStyle/>
          <a:p>
            <a:r>
              <a:rPr lang="ja-JP" altLang="en-US" dirty="0"/>
              <a:t>事前に</a:t>
            </a:r>
            <a:r>
              <a:rPr lang="en-US" altLang="ja-JP" dirty="0"/>
              <a:t>Zoom</a:t>
            </a:r>
            <a:r>
              <a:rPr lang="ja-JP" altLang="en-US" dirty="0"/>
              <a:t>社ホームページよりダウンロード・インストールしてください。</a:t>
            </a:r>
            <a:br>
              <a:rPr lang="en-US" altLang="ja-JP" dirty="0"/>
            </a:br>
            <a:r>
              <a:rPr lang="ja-JP" altLang="en-US" dirty="0"/>
              <a:t>　⇒　</a:t>
            </a:r>
            <a:r>
              <a:rPr lang="en-US" altLang="ja-JP" dirty="0"/>
              <a:t>https://zoom.us/download</a:t>
            </a:r>
            <a:br>
              <a:rPr lang="en-US" altLang="ja-JP" dirty="0"/>
            </a:br>
            <a:r>
              <a:rPr lang="ja-JP" altLang="en-US" dirty="0"/>
              <a:t>　　　</a:t>
            </a:r>
            <a:r>
              <a:rPr lang="en-US" altLang="ja-JP" dirty="0"/>
              <a:t>【</a:t>
            </a:r>
            <a:r>
              <a:rPr lang="ja-JP" altLang="en-US" dirty="0"/>
              <a:t>ミーティング用</a:t>
            </a:r>
            <a:r>
              <a:rPr lang="en-US" altLang="ja-JP" dirty="0"/>
              <a:t>Zoom</a:t>
            </a:r>
            <a:r>
              <a:rPr lang="ja-JP" altLang="en-US" dirty="0"/>
              <a:t>クライアント</a:t>
            </a:r>
            <a:r>
              <a:rPr lang="en-US" altLang="ja-JP" dirty="0"/>
              <a:t>】</a:t>
            </a:r>
          </a:p>
          <a:p>
            <a:r>
              <a:rPr kumimoji="1" lang="ja-JP" altLang="en-US" dirty="0"/>
              <a:t>アプリは定期的に更新情報を確認し、最新版にアップロードしておいてください。</a:t>
            </a:r>
          </a:p>
        </p:txBody>
      </p:sp>
      <p:pic>
        <p:nvPicPr>
          <p:cNvPr id="1234" name="図 3"/>
          <p:cNvPicPr>
            <a:picLocks noChangeAspect="1"/>
          </p:cNvPicPr>
          <p:nvPr/>
        </p:nvPicPr>
        <p:blipFill>
          <a:blip r:embed="rId2"/>
          <a:srcRect l="323" t="14372" r="1190" b="19481"/>
          <a:stretch>
            <a:fillRect/>
          </a:stretch>
        </p:blipFill>
        <p:spPr>
          <a:xfrm>
            <a:off x="7658538" y="2721429"/>
            <a:ext cx="3436338" cy="1940378"/>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313752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⑤答案撮影用のカメラ</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37" name="コンテンツ プレースホルダー 2"/>
          <p:cNvSpPr>
            <a:spLocks noGrp="1"/>
          </p:cNvSpPr>
          <p:nvPr>
            <p:ph idx="1"/>
          </p:nvPr>
        </p:nvSpPr>
        <p:spPr/>
        <p:txBody>
          <a:bodyPr>
            <a:normAutofit fontScale="92500" lnSpcReduction="10000"/>
          </a:bodyPr>
          <a:lstStyle/>
          <a:p>
            <a:r>
              <a:rPr lang="ja-JP" altLang="en-US" dirty="0"/>
              <a:t>答案を撮影してデジタルデータ化できるスマートフォンやデジタルカメラ等をご用意ください。フィーチャーフォンは、カメラ機能の解像度が低く、答案解読に不向きな場合があります。</a:t>
            </a:r>
            <a:endParaRPr lang="en-US" altLang="ja-JP" dirty="0"/>
          </a:p>
          <a:p>
            <a:r>
              <a:rPr lang="en-US" altLang="ja-JP" dirty="0"/>
              <a:t>Zoom</a:t>
            </a:r>
            <a:r>
              <a:rPr lang="ja-JP" altLang="en-US" dirty="0"/>
              <a:t>接続で用いるパソコン自体のカメラ機能を答案撮影用に用いることはできません。</a:t>
            </a:r>
            <a:endParaRPr lang="en-US" altLang="ja-JP" dirty="0"/>
          </a:p>
          <a:p>
            <a:r>
              <a:rPr lang="ja-JP" altLang="en-US" dirty="0">
                <a:ea typeface="ＭＳ Ｐ明朝"/>
              </a:rPr>
              <a:t>撮影したデジタルデータを、指定の</a:t>
            </a:r>
            <a:r>
              <a:rPr lang="en-US" altLang="ja-JP" dirty="0">
                <a:ea typeface="ＭＳ Ｐ明朝"/>
              </a:rPr>
              <a:t>E</a:t>
            </a:r>
            <a:r>
              <a:rPr lang="ja-JP" altLang="en-US" dirty="0">
                <a:ea typeface="ＭＳ Ｐ明朝"/>
              </a:rPr>
              <a:t>メールアドレスに送信しますので、手早く送信ができる状態にしておいてください。</a:t>
            </a:r>
            <a:endParaRPr lang="en-US" altLang="ja-JP" dirty="0">
              <a:ea typeface="ＭＳ Ｐ明朝"/>
            </a:endParaRPr>
          </a:p>
          <a:p>
            <a:pPr marL="0" indent="0">
              <a:buNone/>
            </a:pPr>
            <a:br>
              <a:rPr lang="ja-JP" altLang="en-US" dirty="0">
                <a:ea typeface="ＭＳ Ｐ明朝"/>
              </a:rPr>
            </a:br>
            <a:r>
              <a:rPr lang="ja-JP" altLang="en-US" dirty="0">
                <a:ea typeface="ＭＳ Ｐ明朝"/>
              </a:rPr>
              <a:t>　</a:t>
            </a:r>
            <a:endParaRPr lang="ja-JP" dirty="0">
              <a:ea typeface="ＭＳ Ｐ明朝" panose="02020600040205080304" pitchFamily="18" charset="-128"/>
            </a:endParaRPr>
          </a:p>
          <a:p>
            <a:endParaRPr lang="en-US" altLang="ja-JP" dirty="0"/>
          </a:p>
          <a:p>
            <a:endParaRPr kumimoji="1" lang="ja-JP" altLang="en-US" dirty="0"/>
          </a:p>
        </p:txBody>
      </p:sp>
    </p:spTree>
    <p:extLst>
      <p:ext uri="{BB962C8B-B14F-4D97-AF65-F5344CB8AC3E}">
        <p14:creationId xmlns:p14="http://schemas.microsoft.com/office/powerpoint/2010/main" val="36099851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 name="タイトル 3"/>
          <p:cNvSpPr>
            <a:spLocks noGrp="1"/>
          </p:cNvSpPr>
          <p:nvPr>
            <p:ph type="title"/>
          </p:nvPr>
        </p:nvSpPr>
        <p:spPr/>
        <p:txBody>
          <a:bodyPr>
            <a:normAutofit/>
          </a:bodyPr>
          <a:lstStyle/>
          <a:p>
            <a:r>
              <a:rPr kumimoji="1" lang="ja-JP" altLang="en-US" sz="3200" dirty="0">
                <a:latin typeface="HG丸ｺﾞｼｯｸM-PRO" panose="020F0600000000000000" pitchFamily="50" charset="-128"/>
                <a:ea typeface="HG丸ｺﾞｼｯｸM-PRO" panose="020F0600000000000000" pitchFamily="50" charset="-128"/>
              </a:rPr>
              <a:t>オンライン入試の実施について</a:t>
            </a:r>
            <a:br>
              <a:rPr kumimoji="1" lang="en-US" altLang="ja-JP" sz="3200" dirty="0">
                <a:latin typeface="HG丸ｺﾞｼｯｸM-PRO" panose="020F0600000000000000" pitchFamily="50" charset="-128"/>
                <a:ea typeface="HG丸ｺﾞｼｯｸM-PRO" panose="020F0600000000000000" pitchFamily="50" charset="-128"/>
              </a:rPr>
            </a:br>
            <a:r>
              <a:rPr kumimoji="1" lang="ja-JP" altLang="en-US" sz="3200" dirty="0">
                <a:latin typeface="HG丸ｺﾞｼｯｸM-PRO" panose="020F0600000000000000" pitchFamily="50" charset="-128"/>
                <a:ea typeface="HG丸ｺﾞｼｯｸM-PRO" panose="020F0600000000000000" pitchFamily="50" charset="-128"/>
              </a:rPr>
              <a:t>次の２点にわけて説明します</a:t>
            </a:r>
          </a:p>
        </p:txBody>
      </p:sp>
      <p:sp>
        <p:nvSpPr>
          <p:cNvPr id="1178" name="コンテンツ プレースホルダー 4"/>
          <p:cNvSpPr>
            <a:spLocks noGrp="1"/>
          </p:cNvSpPr>
          <p:nvPr>
            <p:ph sz="half" idx="1"/>
          </p:nvPr>
        </p:nvSpPr>
        <p:spPr/>
        <p:txBody>
          <a:bodyPr anchor="ctr"/>
          <a:lstStyle/>
          <a:p>
            <a:pPr algn="ctr">
              <a:buFont typeface="Wingdings" panose="05000000000000000000" pitchFamily="2" charset="2"/>
              <a:buChar char="u"/>
            </a:pPr>
            <a:r>
              <a:rPr lang="ja-JP" altLang="en-US" dirty="0">
                <a:latin typeface="HG丸ｺﾞｼｯｸM-PRO" panose="020F0600000000000000" pitchFamily="50" charset="-128"/>
                <a:ea typeface="HG丸ｺﾞｼｯｸM-PRO" panose="020F0600000000000000" pitchFamily="50" charset="-128"/>
              </a:rPr>
              <a:t>振替申請から入試までの流れ</a:t>
            </a:r>
            <a:endParaRPr kumimoji="1" lang="ja-JP" altLang="en-US" dirty="0"/>
          </a:p>
        </p:txBody>
      </p:sp>
      <p:sp>
        <p:nvSpPr>
          <p:cNvPr id="1179" name="コンテンツ プレースホルダー 5"/>
          <p:cNvSpPr>
            <a:spLocks noGrp="1"/>
          </p:cNvSpPr>
          <p:nvPr>
            <p:ph sz="half" idx="2"/>
          </p:nvPr>
        </p:nvSpPr>
        <p:spPr/>
        <p:txBody>
          <a:bodyPr anchor="ctr"/>
          <a:lstStyle/>
          <a:p>
            <a:pPr algn="ctr">
              <a:buFont typeface="Wingdings" panose="05000000000000000000" pitchFamily="2" charset="2"/>
              <a:buChar char="u"/>
            </a:pPr>
            <a:r>
              <a:rPr kumimoji="1" lang="ja-JP" altLang="en-US" dirty="0">
                <a:latin typeface="HG丸ｺﾞｼｯｸM-PRO" panose="020F0600000000000000" pitchFamily="50" charset="-128"/>
                <a:ea typeface="HG丸ｺﾞｼｯｸM-PRO" panose="020F0600000000000000" pitchFamily="50" charset="-128"/>
              </a:rPr>
              <a:t>受験者が事前に準備するもの</a:t>
            </a:r>
          </a:p>
        </p:txBody>
      </p:sp>
    </p:spTree>
    <p:extLst>
      <p:ext uri="{BB962C8B-B14F-4D97-AF65-F5344CB8AC3E}">
        <p14:creationId xmlns:p14="http://schemas.microsoft.com/office/powerpoint/2010/main" val="129372407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 name="タイトル 1"/>
          <p:cNvSpPr>
            <a:spLocks noGrp="1"/>
          </p:cNvSpPr>
          <p:nvPr>
            <p:ph type="title"/>
          </p:nvPr>
        </p:nvSpPr>
        <p:spPr/>
        <p:txBody>
          <a:bodyPr>
            <a:normAutofit/>
          </a:bodyPr>
          <a:lstStyle/>
          <a:p>
            <a:r>
              <a:rPr lang="ja-JP" altLang="en-US" sz="4000" dirty="0">
                <a:latin typeface="HG丸ｺﾞｼｯｸM-PRO" panose="020F0600000000000000" pitchFamily="50" charset="-128"/>
                <a:ea typeface="HG丸ｺﾞｼｯｸM-PRO" panose="020F0600000000000000" pitchFamily="50" charset="-128"/>
              </a:rPr>
              <a:t>◆振替申請から入試までの流れ</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1182" name="コンテンツ プレースホルダー 2"/>
          <p:cNvSpPr>
            <a:spLocks noGrp="1"/>
          </p:cNvSpPr>
          <p:nvPr>
            <p:ph idx="1"/>
          </p:nvPr>
        </p:nvSpPr>
        <p:spPr>
          <a:xfrm>
            <a:off x="1295401" y="2556932"/>
            <a:ext cx="9601196" cy="3376446"/>
          </a:xfrm>
        </p:spPr>
        <p:txBody>
          <a:bodyPr>
            <a:normAutofit fontScale="77500" lnSpcReduction="20000"/>
          </a:bodyPr>
          <a:lstStyle/>
          <a:p>
            <a:pPr marL="0" indent="0">
              <a:lnSpc>
                <a:spcPct val="130000"/>
              </a:lnSpc>
              <a:buNone/>
            </a:pPr>
            <a:r>
              <a:rPr lang="ja-JP" altLang="en-US" sz="3200" dirty="0">
                <a:latin typeface="+mn-ea"/>
              </a:rPr>
              <a:t>①　振替申請</a:t>
            </a:r>
            <a:endParaRPr lang="en-US" altLang="ja-JP" sz="3200" dirty="0">
              <a:latin typeface="+mn-ea"/>
            </a:endParaRPr>
          </a:p>
          <a:p>
            <a:pPr marL="0" indent="0">
              <a:lnSpc>
                <a:spcPct val="130000"/>
              </a:lnSpc>
              <a:buSzPct val="114999"/>
              <a:buNone/>
            </a:pPr>
            <a:r>
              <a:rPr lang="ja-JP" altLang="ja-JP" sz="3200" dirty="0">
                <a:latin typeface="+mn-ea"/>
              </a:rPr>
              <a:t>②</a:t>
            </a:r>
            <a:r>
              <a:rPr lang="ja-JP" altLang="en-US" sz="3200" dirty="0">
                <a:latin typeface="+mn-ea"/>
              </a:rPr>
              <a:t>　返信メールの受領</a:t>
            </a:r>
            <a:endParaRPr lang="en-US" altLang="ja-JP" sz="3200" dirty="0">
              <a:latin typeface="+mn-ea"/>
            </a:endParaRPr>
          </a:p>
          <a:p>
            <a:pPr marL="0" indent="0">
              <a:lnSpc>
                <a:spcPct val="130000"/>
              </a:lnSpc>
              <a:buSzPct val="114999"/>
              <a:buNone/>
            </a:pPr>
            <a:r>
              <a:rPr lang="en-US" altLang="ja-JP" sz="3200" dirty="0">
                <a:latin typeface="+mn-ea"/>
              </a:rPr>
              <a:t>③　Google Workspace</a:t>
            </a:r>
            <a:r>
              <a:rPr lang="ja-JP" altLang="ja-JP" sz="3200" dirty="0">
                <a:latin typeface="+mn-ea"/>
              </a:rPr>
              <a:t>アカウントの受領</a:t>
            </a:r>
          </a:p>
          <a:p>
            <a:pPr marL="0" indent="0">
              <a:lnSpc>
                <a:spcPct val="130000"/>
              </a:lnSpc>
              <a:buSzPct val="114999"/>
              <a:buNone/>
            </a:pPr>
            <a:r>
              <a:rPr lang="en-US" altLang="ja-JP" sz="3200" dirty="0">
                <a:latin typeface="+mn-ea"/>
              </a:rPr>
              <a:t>④　</a:t>
            </a:r>
            <a:r>
              <a:rPr lang="en-US" altLang="ja-JP" sz="3200" dirty="0" err="1">
                <a:latin typeface="+mn-ea"/>
              </a:rPr>
              <a:t>Zoomミーティング</a:t>
            </a:r>
            <a:r>
              <a:rPr lang="en-US" altLang="ja-JP" sz="3200" dirty="0">
                <a:latin typeface="+mn-ea"/>
              </a:rPr>
              <a:t>​</a:t>
            </a:r>
            <a:r>
              <a:rPr lang="en-US" altLang="ja-JP" sz="3200" dirty="0" err="1">
                <a:latin typeface="+mn-ea"/>
              </a:rPr>
              <a:t>ID・パスワードの受領</a:t>
            </a:r>
            <a:endParaRPr lang="ja-JP" altLang="ja-JP" sz="3200" dirty="0" err="1">
              <a:latin typeface="+mn-ea"/>
            </a:endParaRPr>
          </a:p>
          <a:p>
            <a:pPr marL="0" indent="0">
              <a:lnSpc>
                <a:spcPct val="130000"/>
              </a:lnSpc>
              <a:buSzPct val="114999"/>
              <a:buNone/>
            </a:pPr>
            <a:r>
              <a:rPr lang="ja-JP" altLang="ja-JP" sz="3200" dirty="0">
                <a:latin typeface="+mn-ea"/>
              </a:rPr>
              <a:t>⑤　接続確認テストの実施</a:t>
            </a:r>
          </a:p>
          <a:p>
            <a:pPr marL="0" indent="0">
              <a:lnSpc>
                <a:spcPct val="130000"/>
              </a:lnSpc>
              <a:buSzPct val="114999"/>
              <a:buNone/>
            </a:pPr>
            <a:r>
              <a:rPr lang="ja-JP" altLang="en-US" sz="3200" dirty="0">
                <a:latin typeface="+mn-ea"/>
              </a:rPr>
              <a:t>⑥　受験（試験</a:t>
            </a:r>
            <a:r>
              <a:rPr lang="ja-JP" altLang="ja-JP" sz="3200" dirty="0">
                <a:latin typeface="+mn-ea"/>
              </a:rPr>
              <a:t>当日</a:t>
            </a:r>
            <a:r>
              <a:rPr lang="ja-JP" altLang="en-US" sz="3200" dirty="0">
                <a:latin typeface="+mn-ea"/>
              </a:rPr>
              <a:t>）</a:t>
            </a:r>
            <a:endParaRPr lang="ja-JP" altLang="ja-JP" sz="3200" dirty="0">
              <a:latin typeface="+mn-ea"/>
            </a:endParaRPr>
          </a:p>
        </p:txBody>
      </p:sp>
    </p:spTree>
    <p:extLst>
      <p:ext uri="{BB962C8B-B14F-4D97-AF65-F5344CB8AC3E}">
        <p14:creationId xmlns:p14="http://schemas.microsoft.com/office/powerpoint/2010/main" val="27509843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①振替申請</a:t>
            </a:r>
            <a:endParaRPr lang="ja-JP" altLang="en-US" dirty="0">
              <a:latin typeface="MS PGothic"/>
              <a:ea typeface="MS PGothic"/>
            </a:endParaRPr>
          </a:p>
        </p:txBody>
      </p:sp>
      <p:sp>
        <p:nvSpPr>
          <p:cNvPr id="1185" name="コンテンツ プレースホルダー 2"/>
          <p:cNvSpPr>
            <a:spLocks noGrp="1"/>
          </p:cNvSpPr>
          <p:nvPr>
            <p:ph idx="1"/>
          </p:nvPr>
        </p:nvSpPr>
        <p:spPr/>
        <p:txBody>
          <a:bodyPr>
            <a:normAutofit lnSpcReduction="10000"/>
          </a:bodyPr>
          <a:lstStyle/>
          <a:p>
            <a:pPr>
              <a:lnSpc>
                <a:spcPct val="120000"/>
              </a:lnSpc>
            </a:pPr>
            <a:r>
              <a:rPr lang="ja-JP" altLang="en-US" dirty="0">
                <a:latin typeface="+mn-ea"/>
              </a:rPr>
              <a:t>「冬季一般入学者選抜出願者のオンライン試験への振替」における要件や方式を満たした申請を申請受付</a:t>
            </a:r>
            <a:r>
              <a:rPr kumimoji="1" lang="ja-JP" altLang="en-US" dirty="0">
                <a:latin typeface="+mn-ea"/>
              </a:rPr>
              <a:t>期間内</a:t>
            </a:r>
            <a:r>
              <a:rPr lang="ja-JP" altLang="en-US" dirty="0">
                <a:latin typeface="+mn-ea"/>
              </a:rPr>
              <a:t>に行ってください。</a:t>
            </a:r>
            <a:endParaRPr lang="en-US" altLang="ja-JP" dirty="0">
              <a:latin typeface="+mn-ea"/>
            </a:endParaRPr>
          </a:p>
          <a:p>
            <a:pPr>
              <a:lnSpc>
                <a:spcPct val="120000"/>
              </a:lnSpc>
            </a:pPr>
            <a:r>
              <a:rPr lang="ja-JP" altLang="en-US" dirty="0">
                <a:latin typeface="+mn-ea"/>
              </a:rPr>
              <a:t>申請方法は</a:t>
            </a:r>
            <a:r>
              <a:rPr lang="en-US" altLang="ja-JP" dirty="0">
                <a:latin typeface="+mn-ea"/>
              </a:rPr>
              <a:t>E</a:t>
            </a:r>
            <a:r>
              <a:rPr lang="ja-JP" altLang="en-US" dirty="0">
                <a:latin typeface="+mn-ea"/>
              </a:rPr>
              <a:t>メールに限られます。</a:t>
            </a:r>
            <a:endParaRPr lang="en-US" altLang="ja-JP" dirty="0">
              <a:latin typeface="+mn-ea"/>
            </a:endParaRPr>
          </a:p>
          <a:p>
            <a:pPr>
              <a:lnSpc>
                <a:spcPct val="120000"/>
              </a:lnSpc>
            </a:pPr>
            <a:r>
              <a:rPr lang="ja-JP" altLang="en-US" dirty="0">
                <a:latin typeface="+mn-ea"/>
              </a:rPr>
              <a:t>申請にあたっては、あらかじめ人社系学務課大学院学務室に電話連絡してください。</a:t>
            </a:r>
            <a:endParaRPr lang="en-US" altLang="ja-JP" dirty="0">
              <a:latin typeface="+mn-ea"/>
            </a:endParaRPr>
          </a:p>
          <a:p>
            <a:pPr>
              <a:lnSpc>
                <a:spcPct val="120000"/>
              </a:lnSpc>
            </a:pPr>
            <a:r>
              <a:rPr lang="ja-JP" altLang="en-US" b="1" dirty="0">
                <a:latin typeface="+mn-ea"/>
              </a:rPr>
              <a:t>オンライン個別相談</a:t>
            </a:r>
            <a:r>
              <a:rPr lang="ja-JP" altLang="en-US" dirty="0">
                <a:latin typeface="+mn-ea"/>
              </a:rPr>
              <a:t>への参加希望メールの送信も可能な限り行ってください。</a:t>
            </a:r>
            <a:endParaRPr lang="en-US" altLang="ja-JP" dirty="0">
              <a:latin typeface="+mn-ea"/>
            </a:endParaRPr>
          </a:p>
        </p:txBody>
      </p:sp>
    </p:spTree>
    <p:extLst>
      <p:ext uri="{BB962C8B-B14F-4D97-AF65-F5344CB8AC3E}">
        <p14:creationId xmlns:p14="http://schemas.microsoft.com/office/powerpoint/2010/main" val="227964599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 name="タイトル 1"/>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②</a:t>
            </a:r>
            <a:r>
              <a:rPr lang="ja-JP" altLang="en-US" dirty="0">
                <a:latin typeface="HG丸ｺﾞｼｯｸM-PRO" panose="020F0600000000000000" pitchFamily="50" charset="-128"/>
                <a:ea typeface="HG丸ｺﾞｼｯｸM-PRO" panose="020F0600000000000000" pitchFamily="50" charset="-128"/>
              </a:rPr>
              <a:t>返信メール</a:t>
            </a:r>
            <a:r>
              <a:rPr kumimoji="1" lang="ja-JP" altLang="en-US" dirty="0">
                <a:latin typeface="HG丸ｺﾞｼｯｸM-PRO" panose="020F0600000000000000" pitchFamily="50" charset="-128"/>
                <a:ea typeface="HG丸ｺﾞｼｯｸM-PRO" panose="020F0600000000000000" pitchFamily="50" charset="-128"/>
              </a:rPr>
              <a:t>の受領</a:t>
            </a:r>
            <a:endParaRPr lang="ja-JP" altLang="en-US" dirty="0">
              <a:latin typeface="HG丸ｺﾞｼｯｸM-PRO" panose="020F0600000000000000" pitchFamily="50" charset="-128"/>
              <a:ea typeface="HG丸ｺﾞｼｯｸM-PRO" panose="020F0600000000000000" pitchFamily="50" charset="-128"/>
            </a:endParaRPr>
          </a:p>
        </p:txBody>
      </p:sp>
      <p:sp>
        <p:nvSpPr>
          <p:cNvPr id="1188" name="コンテンツ プレースホルダー 2"/>
          <p:cNvSpPr>
            <a:spLocks noGrp="1"/>
          </p:cNvSpPr>
          <p:nvPr>
            <p:ph idx="1"/>
          </p:nvPr>
        </p:nvSpPr>
        <p:spPr/>
        <p:txBody>
          <a:bodyPr>
            <a:normAutofit/>
          </a:bodyPr>
          <a:lstStyle/>
          <a:p>
            <a:pPr>
              <a:lnSpc>
                <a:spcPct val="120000"/>
              </a:lnSpc>
            </a:pPr>
            <a:r>
              <a:rPr lang="ja-JP" altLang="en-US" dirty="0">
                <a:ea typeface="ＭＳ Ｐ明朝"/>
              </a:rPr>
              <a:t>申請メールに対して返信がなされます。</a:t>
            </a:r>
          </a:p>
          <a:p>
            <a:pPr>
              <a:lnSpc>
                <a:spcPct val="120000"/>
              </a:lnSpc>
            </a:pPr>
            <a:r>
              <a:rPr lang="ja-JP" altLang="en-US" dirty="0">
                <a:ea typeface="ＭＳ Ｐ明朝"/>
              </a:rPr>
              <a:t>返信メールにおいて、オンライン入試（Zoom）で使用するGoogle WorkspaceアカウントやZoomへの接続方法等についてお知らせします。</a:t>
            </a:r>
            <a:endParaRPr lang="en-US" altLang="ja-JP" dirty="0">
              <a:ea typeface="ＭＳ Ｐ明朝"/>
            </a:endParaRPr>
          </a:p>
          <a:p>
            <a:pPr>
              <a:lnSpc>
                <a:spcPct val="120000"/>
              </a:lnSpc>
            </a:pPr>
            <a:r>
              <a:rPr lang="ja-JP" altLang="en-US" dirty="0">
                <a:ea typeface="ＭＳ Ｐ明朝"/>
              </a:rPr>
              <a:t>返信メールの着信が</a:t>
            </a:r>
            <a:r>
              <a:rPr lang="en-US" altLang="ja-JP" dirty="0">
                <a:ea typeface="ＭＳ Ｐ明朝"/>
              </a:rPr>
              <a:t>29</a:t>
            </a:r>
            <a:r>
              <a:rPr lang="ja-JP" altLang="en-US" dirty="0">
                <a:ea typeface="ＭＳ Ｐ明朝"/>
              </a:rPr>
              <a:t>日（土）午前</a:t>
            </a:r>
            <a:r>
              <a:rPr lang="en-US" altLang="ja-JP" dirty="0">
                <a:ea typeface="ＭＳ Ｐ明朝"/>
              </a:rPr>
              <a:t>9</a:t>
            </a:r>
            <a:r>
              <a:rPr lang="ja-JP" altLang="en-US" dirty="0">
                <a:ea typeface="ＭＳ Ｐ明朝"/>
              </a:rPr>
              <a:t>時半になっても確認できない場合は、電話でその旨をご連絡ください。　</a:t>
            </a:r>
            <a:endParaRPr lang="ja-JP" dirty="0">
              <a:ea typeface="ＭＳ Ｐ明朝"/>
            </a:endParaRPr>
          </a:p>
        </p:txBody>
      </p:sp>
    </p:spTree>
    <p:extLst>
      <p:ext uri="{BB962C8B-B14F-4D97-AF65-F5344CB8AC3E}">
        <p14:creationId xmlns:p14="http://schemas.microsoft.com/office/powerpoint/2010/main" val="20909614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 name="タイトル 1"/>
          <p:cNvSpPr>
            <a:spLocks noGrp="1"/>
          </p:cNvSpPr>
          <p:nvPr>
            <p:ph type="title"/>
          </p:nvPr>
        </p:nvSpPr>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③Google Workspaceアカウント</a:t>
            </a:r>
            <a:r>
              <a:rPr lang="ja-JP" altLang="ja-JP" dirty="0">
                <a:latin typeface="HG丸ｺﾞｼｯｸM-PRO" panose="020F0600000000000000" pitchFamily="50" charset="-128"/>
                <a:ea typeface="HG丸ｺﾞｼｯｸM-PRO" panose="020F0600000000000000" pitchFamily="50" charset="-128"/>
              </a:rPr>
              <a:t>の受領</a:t>
            </a:r>
            <a:endParaRPr lang="ja-JP" altLang="en-US" dirty="0">
              <a:latin typeface="HG丸ｺﾞｼｯｸM-PRO" panose="020F0600000000000000" pitchFamily="50" charset="-128"/>
              <a:ea typeface="HG丸ｺﾞｼｯｸM-PRO" panose="020F0600000000000000" pitchFamily="50" charset="-128"/>
            </a:endParaRPr>
          </a:p>
        </p:txBody>
      </p:sp>
      <p:sp>
        <p:nvSpPr>
          <p:cNvPr id="1191" name="コンテンツ プレースホルダー 2"/>
          <p:cNvSpPr>
            <a:spLocks noGrp="1"/>
          </p:cNvSpPr>
          <p:nvPr>
            <p:ph idx="1"/>
          </p:nvPr>
        </p:nvSpPr>
        <p:spPr>
          <a:xfrm>
            <a:off x="1295401" y="2556931"/>
            <a:ext cx="9601196" cy="3411789"/>
          </a:xfrm>
        </p:spPr>
        <p:txBody>
          <a:bodyPr>
            <a:normAutofit/>
          </a:bodyPr>
          <a:lstStyle/>
          <a:p>
            <a:r>
              <a:rPr kumimoji="1" lang="ja-JP" altLang="en-US" dirty="0">
                <a:ea typeface="ＭＳ Ｐ明朝"/>
              </a:rPr>
              <a:t>オンライン入試は、</a:t>
            </a:r>
            <a:r>
              <a:rPr kumimoji="1" lang="en-US" altLang="ja-JP" dirty="0">
                <a:latin typeface="ＭＳ Ｐ明朝"/>
                <a:ea typeface="ＭＳ Ｐ明朝"/>
              </a:rPr>
              <a:t>Web</a:t>
            </a:r>
            <a:r>
              <a:rPr lang="ja-JP" altLang="en-US" dirty="0">
                <a:latin typeface="ＭＳ Ｐ明朝"/>
                <a:ea typeface="ＭＳ Ｐ明朝"/>
              </a:rPr>
              <a:t>会議ツール</a:t>
            </a:r>
            <a:r>
              <a:rPr lang="ja-JP" altLang="en-US" dirty="0">
                <a:latin typeface="MS PMincho"/>
                <a:ea typeface="MS PMincho"/>
              </a:rPr>
              <a:t>「Ｚｏｏｍ</a:t>
            </a:r>
            <a:r>
              <a:rPr kumimoji="1" lang="ja-JP" altLang="en-US" dirty="0">
                <a:latin typeface="MS PMincho"/>
                <a:ea typeface="MS PMincho"/>
              </a:rPr>
              <a:t>」</a:t>
            </a:r>
            <a:r>
              <a:rPr kumimoji="1" lang="ja-JP" altLang="en-US" dirty="0">
                <a:latin typeface="ＭＳ Ｐ明朝"/>
                <a:ea typeface="ＭＳ Ｐ明朝"/>
              </a:rPr>
              <a:t>により実施</a:t>
            </a:r>
            <a:r>
              <a:rPr kumimoji="1" lang="ja-JP" altLang="en-US" dirty="0">
                <a:ea typeface="ＭＳ Ｐ明朝"/>
              </a:rPr>
              <a:t>します。</a:t>
            </a:r>
            <a:endParaRPr kumimoji="1" lang="en-US" altLang="ja-JP" dirty="0">
              <a:ea typeface="ＭＳ Ｐ明朝"/>
            </a:endParaRPr>
          </a:p>
          <a:p>
            <a:r>
              <a:rPr lang="ja-JP" altLang="en-US" dirty="0">
                <a:ea typeface="ＭＳ Ｐ明朝"/>
              </a:rPr>
              <a:t>本学では、</a:t>
            </a:r>
            <a:r>
              <a:rPr lang="ja-JP" altLang="en-US" dirty="0">
                <a:latin typeface="Garamond"/>
                <a:ea typeface="ＭＳ Ｐ明朝"/>
              </a:rPr>
              <a:t>Z</a:t>
            </a:r>
            <a:r>
              <a:rPr lang="ja-JP" altLang="en-US" dirty="0">
                <a:ea typeface="ＭＳ Ｐ明朝"/>
              </a:rPr>
              <a:t>oomに参加するために</a:t>
            </a:r>
            <a:r>
              <a:rPr lang="ja-JP" altLang="en-US" dirty="0">
                <a:latin typeface="Garamond"/>
                <a:ea typeface="ＭＳ Ｐ明朝"/>
              </a:rPr>
              <a:t>「</a:t>
            </a:r>
            <a:r>
              <a:rPr lang="en-US" altLang="ja-JP" dirty="0">
                <a:latin typeface="Garamond"/>
                <a:ea typeface="ＭＳ Ｐ明朝"/>
              </a:rPr>
              <a:t>Google Workspace</a:t>
            </a:r>
            <a:r>
              <a:rPr lang="ja-JP" altLang="en-US" dirty="0">
                <a:latin typeface="MS PMincho"/>
                <a:ea typeface="MS PMincho"/>
              </a:rPr>
              <a:t>アカウント（</a:t>
            </a:r>
            <a:r>
              <a:rPr lang="en-US" altLang="ja-JP" dirty="0">
                <a:ea typeface="ＭＳ Ｐ明朝"/>
              </a:rPr>
              <a:t>Google</a:t>
            </a:r>
            <a:r>
              <a:rPr lang="ja-JP" altLang="en-US" dirty="0">
                <a:ea typeface="ＭＳ Ｐ明朝"/>
              </a:rPr>
              <a:t>グループウェアサービス）」を使用します。</a:t>
            </a:r>
            <a:endParaRPr lang="en-US" altLang="ja-JP" dirty="0">
              <a:ea typeface="ＭＳ Ｐ明朝"/>
            </a:endParaRPr>
          </a:p>
          <a:p>
            <a:r>
              <a:rPr lang="ja-JP" altLang="en-US" dirty="0">
                <a:ea typeface="ＭＳ Ｐ明朝"/>
              </a:rPr>
              <a:t>Google Workspaceアカウントは、申請への返信時に通知します。</a:t>
            </a:r>
          </a:p>
          <a:p>
            <a:pPr>
              <a:buSzPct val="114999"/>
            </a:pPr>
            <a:r>
              <a:rPr kumimoji="1" lang="ja-JP" altLang="en-US" dirty="0">
                <a:ea typeface="ＭＳ Ｐ明朝"/>
              </a:rPr>
              <a:t>受験者は</a:t>
            </a:r>
            <a:r>
              <a:rPr lang="ja-JP" altLang="en-US" dirty="0">
                <a:solidFill>
                  <a:srgbClr val="FF0000"/>
                </a:solidFill>
                <a:latin typeface="MS PMincho"/>
                <a:ea typeface="MS PMincho"/>
              </a:rPr>
              <a:t>大学から受領したこの</a:t>
            </a:r>
            <a:r>
              <a:rPr kumimoji="1" lang="ja-JP" altLang="en-US" dirty="0">
                <a:solidFill>
                  <a:srgbClr val="FF0000"/>
                </a:solidFill>
                <a:latin typeface="MS PMincho"/>
                <a:ea typeface="MS PMincho"/>
              </a:rPr>
              <a:t>アカウントにより</a:t>
            </a:r>
            <a:r>
              <a:rPr kumimoji="1" lang="en-US" altLang="ja-JP" dirty="0">
                <a:ea typeface="ＭＳ Ｐ明朝"/>
              </a:rPr>
              <a:t>Zoom</a:t>
            </a:r>
            <a:r>
              <a:rPr kumimoji="1" lang="ja-JP" altLang="en-US" dirty="0">
                <a:ea typeface="ＭＳ Ｐ明朝"/>
              </a:rPr>
              <a:t>にサインイン（</a:t>
            </a:r>
            <a:r>
              <a:rPr kumimoji="1" lang="en-US" altLang="ja-JP" dirty="0">
                <a:ea typeface="ＭＳ Ｐ明朝"/>
              </a:rPr>
              <a:t>Google</a:t>
            </a:r>
            <a:r>
              <a:rPr kumimoji="1" lang="ja-JP" altLang="en-US" dirty="0">
                <a:ea typeface="ＭＳ Ｐ明朝"/>
              </a:rPr>
              <a:t>でサインイン）</a:t>
            </a:r>
            <a:r>
              <a:rPr lang="ja-JP" altLang="en-US" dirty="0">
                <a:ea typeface="ＭＳ Ｐ明朝"/>
              </a:rPr>
              <a:t>し、オンライン入試を受験することになります。</a:t>
            </a:r>
            <a:endParaRPr lang="en-US" altLang="ja-JP" dirty="0">
              <a:ea typeface="ＭＳ Ｐ明朝"/>
            </a:endParaRPr>
          </a:p>
        </p:txBody>
      </p:sp>
    </p:spTree>
    <p:extLst>
      <p:ext uri="{BB962C8B-B14F-4D97-AF65-F5344CB8AC3E}">
        <p14:creationId xmlns:p14="http://schemas.microsoft.com/office/powerpoint/2010/main" val="16299993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 name="タイトル 1"/>
          <p:cNvSpPr>
            <a:spLocks noGrp="1"/>
          </p:cNvSpPr>
          <p:nvPr>
            <p:ph type="title"/>
          </p:nvPr>
        </p:nvSpPr>
        <p:spPr>
          <a:xfrm>
            <a:off x="1065366" y="982132"/>
            <a:ext cx="9989383" cy="1303867"/>
          </a:xfrm>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④</a:t>
            </a:r>
            <a:r>
              <a:rPr lang="en-US" altLang="ja-JP" dirty="0">
                <a:latin typeface="HG丸ｺﾞｼｯｸM-PRO" panose="020F0600000000000000" pitchFamily="50" charset="-128"/>
                <a:ea typeface="HG丸ｺﾞｼｯｸM-PRO" panose="020F0600000000000000" pitchFamily="50" charset="-128"/>
              </a:rPr>
              <a:t>Zoom</a:t>
            </a:r>
            <a:r>
              <a:rPr lang="ja-JP" altLang="ja-JP" dirty="0">
                <a:latin typeface="HG丸ｺﾞｼｯｸM-PRO" panose="020F0600000000000000" pitchFamily="50" charset="-128"/>
                <a:ea typeface="HG丸ｺﾞｼｯｸM-PRO" panose="020F0600000000000000" pitchFamily="50" charset="-128"/>
              </a:rPr>
              <a:t>ミーティング</a:t>
            </a:r>
            <a:r>
              <a:rPr lang="en-US" altLang="ja-JP" dirty="0" err="1">
                <a:latin typeface="HG丸ｺﾞｼｯｸM-PRO" panose="020F0600000000000000" pitchFamily="50" charset="-128"/>
                <a:ea typeface="HG丸ｺﾞｼｯｸM-PRO" panose="020F0600000000000000" pitchFamily="50" charset="-128"/>
              </a:rPr>
              <a:t>ID・パスワード</a:t>
            </a:r>
            <a:br>
              <a:rPr lang="en-US" altLang="ja-JP" dirty="0">
                <a:latin typeface="HG丸ｺﾞｼｯｸM-PRO" panose="020F0600000000000000" pitchFamily="50" charset="-128"/>
                <a:ea typeface="HG丸ｺﾞｼｯｸM-PRO" panose="020F0600000000000000" pitchFamily="50" charset="-128"/>
              </a:rPr>
            </a:br>
            <a:r>
              <a:rPr lang="ja-JP" altLang="ja-JP" dirty="0">
                <a:latin typeface="HG丸ｺﾞｼｯｸM-PRO" panose="020F0600000000000000" pitchFamily="50" charset="-128"/>
                <a:ea typeface="HG丸ｺﾞｼｯｸM-PRO" panose="020F0600000000000000" pitchFamily="50" charset="-128"/>
              </a:rPr>
              <a:t>の受領</a:t>
            </a:r>
            <a:endParaRPr lang="en-US" altLang="ja-JP" dirty="0">
              <a:latin typeface="HG丸ｺﾞｼｯｸM-PRO" panose="020F0600000000000000" pitchFamily="50" charset="-128"/>
              <a:ea typeface="HG丸ｺﾞｼｯｸM-PRO" panose="020F0600000000000000" pitchFamily="50" charset="-128"/>
            </a:endParaRPr>
          </a:p>
        </p:txBody>
      </p:sp>
      <p:sp>
        <p:nvSpPr>
          <p:cNvPr id="1194" name="コンテンツ プレースホルダー 2"/>
          <p:cNvSpPr>
            <a:spLocks noGrp="1"/>
          </p:cNvSpPr>
          <p:nvPr>
            <p:ph idx="1"/>
          </p:nvPr>
        </p:nvSpPr>
        <p:spPr>
          <a:xfrm>
            <a:off x="1295401" y="2556932"/>
            <a:ext cx="9601196" cy="3318936"/>
          </a:xfrm>
        </p:spPr>
        <p:txBody>
          <a:bodyPr>
            <a:normAutofit/>
          </a:bodyPr>
          <a:lstStyle/>
          <a:p>
            <a:r>
              <a:rPr lang="en-US" altLang="ja-JP" dirty="0">
                <a:ea typeface="ＭＳ Ｐ明朝"/>
              </a:rPr>
              <a:t>Zoom</a:t>
            </a:r>
            <a:r>
              <a:rPr lang="ja-JP" altLang="en-US" dirty="0">
                <a:ea typeface="ＭＳ Ｐ明朝"/>
              </a:rPr>
              <a:t>では、 「</a:t>
            </a:r>
            <a:r>
              <a:rPr lang="en-US" altLang="ja-JP" dirty="0">
                <a:ea typeface="ＭＳ Ｐ明朝"/>
              </a:rPr>
              <a:t>Zoom</a:t>
            </a:r>
            <a:r>
              <a:rPr lang="ja-JP" altLang="en-US" dirty="0">
                <a:ea typeface="ＭＳ Ｐ明朝"/>
              </a:rPr>
              <a:t>ミーティングID」と「パスワード」を使ってミーティングに参加（面接室に入室）します。</a:t>
            </a:r>
            <a:endParaRPr lang="en-US" altLang="ja-JP" dirty="0">
              <a:ea typeface="ＭＳ Ｐ明朝"/>
            </a:endParaRPr>
          </a:p>
          <a:p>
            <a:r>
              <a:rPr lang="ja-JP" altLang="en-US" dirty="0">
                <a:ea typeface="ＭＳ Ｐ明朝"/>
              </a:rPr>
              <a:t>申請者には試験当日用のミーティング</a:t>
            </a:r>
            <a:r>
              <a:rPr lang="en-US" altLang="ja-JP" dirty="0">
                <a:ea typeface="ＭＳ Ｐ明朝"/>
              </a:rPr>
              <a:t>ID</a:t>
            </a:r>
            <a:r>
              <a:rPr lang="ja-JP" altLang="en-US" dirty="0">
                <a:ea typeface="ＭＳ Ｐ明朝"/>
              </a:rPr>
              <a:t>・パスワードが通知されます。</a:t>
            </a:r>
            <a:endParaRPr lang="en-US" altLang="ja-JP" dirty="0">
              <a:ea typeface="ＭＳ Ｐ明朝"/>
            </a:endParaRPr>
          </a:p>
          <a:p>
            <a:r>
              <a:rPr lang="ja-JP" altLang="en-US" dirty="0">
                <a:ea typeface="ＭＳ Ｐ明朝"/>
              </a:rPr>
              <a:t>申請者が試験当日に備えて通信環境や接続手順等を確認するための接続テストは、</a:t>
            </a:r>
            <a:r>
              <a:rPr lang="ja-JP" altLang="en-US" b="1" dirty="0">
                <a:ea typeface="ＭＳ Ｐ明朝"/>
              </a:rPr>
              <a:t>オンライン個別相談</a:t>
            </a:r>
            <a:r>
              <a:rPr lang="ja-JP" altLang="en-US" dirty="0">
                <a:ea typeface="ＭＳ Ｐ明朝"/>
              </a:rPr>
              <a:t>において行いますので、できるだけ参加してください。</a:t>
            </a:r>
            <a:endParaRPr lang="ja-JP" dirty="0">
              <a:ea typeface="ＭＳ Ｐ明朝"/>
            </a:endParaRPr>
          </a:p>
          <a:p>
            <a:pPr>
              <a:buSzPct val="114999"/>
            </a:pPr>
            <a:r>
              <a:rPr lang="ja-JP" altLang="en-US" dirty="0">
                <a:ea typeface="ＭＳ Ｐ明朝"/>
              </a:rPr>
              <a:t>ミーティングID等の通知は振替申請に対する返信メールで行います。</a:t>
            </a:r>
          </a:p>
        </p:txBody>
      </p:sp>
    </p:spTree>
    <p:extLst>
      <p:ext uri="{BB962C8B-B14F-4D97-AF65-F5344CB8AC3E}">
        <p14:creationId xmlns:p14="http://schemas.microsoft.com/office/powerpoint/2010/main" val="7275599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タイトル 1"/>
          <p:cNvSpPr>
            <a:spLocks noGrp="1"/>
          </p:cNvSpPr>
          <p:nvPr>
            <p:ph type="title"/>
          </p:nvPr>
        </p:nvSpPr>
        <p:spPr>
          <a:xfrm>
            <a:off x="1295401" y="982132"/>
            <a:ext cx="9601196" cy="1303867"/>
          </a:xfrm>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⑤オンライン個別相談</a:t>
            </a:r>
            <a:r>
              <a:rPr lang="ja-JP" altLang="ja-JP" dirty="0">
                <a:latin typeface="HG丸ｺﾞｼｯｸM-PRO" panose="020F0600000000000000" pitchFamily="50" charset="-128"/>
                <a:ea typeface="HG丸ｺﾞｼｯｸM-PRO" panose="020F0600000000000000" pitchFamily="50" charset="-128"/>
              </a:rPr>
              <a:t>の</a:t>
            </a:r>
            <a:r>
              <a:rPr lang="ja-JP" altLang="en-US" dirty="0">
                <a:latin typeface="HG丸ｺﾞｼｯｸM-PRO" panose="020F0600000000000000" pitchFamily="50" charset="-128"/>
                <a:ea typeface="HG丸ｺﾞｼｯｸM-PRO" panose="020F0600000000000000" pitchFamily="50" charset="-128"/>
              </a:rPr>
              <a:t>実施（</a:t>
            </a:r>
            <a:r>
              <a:rPr lang="en-US" altLang="ja-JP" dirty="0">
                <a:latin typeface="HG丸ｺﾞｼｯｸM-PRO" panose="020F0600000000000000" pitchFamily="50" charset="-128"/>
                <a:ea typeface="HG丸ｺﾞｼｯｸM-PRO" panose="020F0600000000000000" pitchFamily="50" charset="-128"/>
              </a:rPr>
              <a:t>1/2</a:t>
            </a:r>
            <a:r>
              <a:rPr lang="ja-JP" altLang="en-US" dirty="0">
                <a:latin typeface="HG丸ｺﾞｼｯｸM-PRO" panose="020F0600000000000000" pitchFamily="50" charset="-128"/>
                <a:ea typeface="HG丸ｺﾞｼｯｸM-PRO" panose="020F0600000000000000" pitchFamily="50" charset="-128"/>
              </a:rPr>
              <a:t>）</a:t>
            </a:r>
          </a:p>
        </p:txBody>
      </p:sp>
      <p:sp>
        <p:nvSpPr>
          <p:cNvPr id="1197" name="テキスト プレースホルダー 4"/>
          <p:cNvSpPr txBox="1"/>
          <p:nvPr/>
        </p:nvSpPr>
        <p:spPr>
          <a:xfrm>
            <a:off x="957941" y="2634344"/>
            <a:ext cx="6756950" cy="3461656"/>
          </a:xfrm>
          <a:prstGeom prst="rect">
            <a:avLst/>
          </a:prstGeom>
        </p:spPr>
        <p:txBody>
          <a:bodyPr lIns="91440" tIns="45720" rIns="91440" bIns="4572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a:lnSpc>
                <a:spcPts val="2300"/>
              </a:lnSpc>
            </a:pPr>
            <a:r>
              <a:rPr lang="ja-JP" altLang="en-US" sz="2000" dirty="0">
                <a:ea typeface="ＭＳ Ｐ明朝"/>
              </a:rPr>
              <a:t>オンライン個別相談において接続テストを行います。</a:t>
            </a:r>
            <a:endParaRPr lang="en-US" altLang="ja-JP" sz="2000" dirty="0">
              <a:ea typeface="ＭＳ Ｐ明朝"/>
            </a:endParaRPr>
          </a:p>
          <a:p>
            <a:pPr marL="457200" indent="-457200">
              <a:lnSpc>
                <a:spcPts val="2300"/>
              </a:lnSpc>
              <a:buFont typeface="+mj-lt"/>
              <a:buAutoNum type="arabicPeriod"/>
            </a:pPr>
            <a:r>
              <a:rPr lang="ja-JP" altLang="en-US" sz="2000" dirty="0">
                <a:ea typeface="ＭＳ Ｐ明朝"/>
              </a:rPr>
              <a:t>オンライン入試当日に使用するパソコンを用意します。</a:t>
            </a:r>
            <a:br>
              <a:rPr lang="en-US" altLang="ja-JP" sz="2000" dirty="0"/>
            </a:br>
            <a:r>
              <a:rPr lang="ja-JP" altLang="en-US" sz="2000" dirty="0">
                <a:ea typeface="ＭＳ Ｐ明朝"/>
              </a:rPr>
              <a:t>（あらかじめ</a:t>
            </a:r>
            <a:r>
              <a:rPr lang="en-US" altLang="ja-JP" sz="2000" dirty="0">
                <a:ea typeface="ＭＳ Ｐ明朝"/>
              </a:rPr>
              <a:t>Zoom</a:t>
            </a:r>
            <a:r>
              <a:rPr lang="ja-JP" altLang="en-US" sz="2000" dirty="0">
                <a:ea typeface="ＭＳ Ｐ明朝"/>
              </a:rPr>
              <a:t>アプリをインストールしておきます）</a:t>
            </a:r>
            <a:endParaRPr lang="en-US" altLang="ja-JP" sz="2000" dirty="0">
              <a:ea typeface="ＭＳ Ｐ明朝"/>
            </a:endParaRPr>
          </a:p>
          <a:p>
            <a:pPr marL="457200" indent="-457200">
              <a:lnSpc>
                <a:spcPts val="2300"/>
              </a:lnSpc>
              <a:buFont typeface="+mj-lt"/>
              <a:buAutoNum type="arabicPeriod"/>
            </a:pPr>
            <a:r>
              <a:rPr lang="ja-JP" altLang="en-US" sz="2000" dirty="0">
                <a:ea typeface="ＭＳ Ｐ明朝"/>
              </a:rPr>
              <a:t>相談希望への返信に記された以下のアカウント等を用意します。</a:t>
            </a:r>
            <a:br>
              <a:rPr lang="en-US" altLang="ja-JP" sz="2000" dirty="0"/>
            </a:br>
            <a:r>
              <a:rPr lang="ja-JP" altLang="en-US" sz="2000" dirty="0">
                <a:ea typeface="ＭＳ Ｐ明朝"/>
              </a:rPr>
              <a:t>✓ </a:t>
            </a:r>
            <a:r>
              <a:rPr lang="en-US" altLang="ja-JP" sz="2000" dirty="0">
                <a:latin typeface="ＭＳ Ｐ明朝"/>
                <a:ea typeface="ＭＳ Ｐ明朝"/>
              </a:rPr>
              <a:t>Google Workspace</a:t>
            </a:r>
            <a:r>
              <a:rPr lang="ja-JP" altLang="en-US" sz="2000" dirty="0">
                <a:latin typeface="ＭＳ Ｐ明朝"/>
                <a:ea typeface="ＭＳ Ｐ明朝"/>
              </a:rPr>
              <a:t>アカウント・パスワード</a:t>
            </a:r>
            <a:br>
              <a:rPr lang="en-US" altLang="ja-JP" sz="2000" dirty="0"/>
            </a:br>
            <a:r>
              <a:rPr lang="ja-JP" altLang="en-US" sz="2000" dirty="0">
                <a:ea typeface="ＭＳ Ｐ明朝"/>
              </a:rPr>
              <a:t>✓ </a:t>
            </a:r>
            <a:r>
              <a:rPr lang="en-US" altLang="ja-JP" sz="2000" dirty="0">
                <a:latin typeface="ＭＳ Ｐ明朝"/>
                <a:ea typeface="ＭＳ Ｐ明朝"/>
              </a:rPr>
              <a:t>Zoom</a:t>
            </a:r>
            <a:r>
              <a:rPr lang="ja-JP" altLang="en-US" sz="2000" dirty="0">
                <a:latin typeface="ＭＳ Ｐ明朝"/>
                <a:ea typeface="ＭＳ Ｐ明朝"/>
              </a:rPr>
              <a:t>のミーティング</a:t>
            </a:r>
            <a:r>
              <a:rPr lang="en-US" altLang="ja-JP" sz="2000" dirty="0">
                <a:latin typeface="ＭＳ Ｐ明朝"/>
                <a:ea typeface="ＭＳ Ｐ明朝"/>
              </a:rPr>
              <a:t>ID</a:t>
            </a:r>
            <a:r>
              <a:rPr lang="ja-JP" altLang="en-US" sz="2000" dirty="0">
                <a:latin typeface="ＭＳ Ｐ明朝"/>
                <a:ea typeface="ＭＳ Ｐ明朝"/>
              </a:rPr>
              <a:t>・パスワード</a:t>
            </a:r>
            <a:endParaRPr lang="en-US" altLang="ja-JP" sz="2000" dirty="0">
              <a:latin typeface="ＭＳ Ｐゴシック"/>
              <a:ea typeface="ＭＳ Ｐゴシック"/>
            </a:endParaRPr>
          </a:p>
          <a:p>
            <a:pPr marL="457200" indent="-457200">
              <a:lnSpc>
                <a:spcPts val="2300"/>
              </a:lnSpc>
              <a:buFont typeface="+mj-lt"/>
              <a:buAutoNum type="arabicPeriod"/>
            </a:pPr>
            <a:r>
              <a:rPr lang="en-US" altLang="ja-JP" sz="2000" dirty="0">
                <a:latin typeface="ＭＳ Ｐ明朝"/>
                <a:ea typeface="ＭＳ Ｐ明朝"/>
              </a:rPr>
              <a:t>Zoom</a:t>
            </a:r>
            <a:r>
              <a:rPr lang="ja-JP" altLang="en-US" sz="2000" dirty="0">
                <a:latin typeface="ＭＳ Ｐ明朝"/>
                <a:ea typeface="ＭＳ Ｐ明朝"/>
              </a:rPr>
              <a:t>アプリを起動。サインイン画面の</a:t>
            </a:r>
            <a:r>
              <a:rPr lang="ja-JP" altLang="en-US" sz="2000" dirty="0">
                <a:latin typeface="ＭＳ Ｐゴシック"/>
                <a:ea typeface="ＭＳ Ｐ明朝"/>
              </a:rPr>
              <a:t>「</a:t>
            </a:r>
            <a:r>
              <a:rPr lang="en-US" altLang="ja-JP" sz="2000" dirty="0">
                <a:solidFill>
                  <a:schemeClr val="tx1"/>
                </a:solidFill>
                <a:latin typeface="ＭＳ Ｐゴシック"/>
                <a:ea typeface="ＭＳ Ｐゴシック"/>
              </a:rPr>
              <a:t>Google</a:t>
            </a:r>
            <a:r>
              <a:rPr lang="ja-JP" altLang="en-US" sz="2000" dirty="0">
                <a:solidFill>
                  <a:schemeClr val="tx1"/>
                </a:solidFill>
                <a:latin typeface="ＭＳ Ｐゴシック"/>
                <a:ea typeface="ＭＳ Ｐゴシック"/>
              </a:rPr>
              <a:t>でサイン</a:t>
            </a:r>
            <a:br>
              <a:rPr lang="en-US" altLang="ja-JP" sz="2000" dirty="0">
                <a:solidFill>
                  <a:schemeClr val="tx1"/>
                </a:solidFill>
                <a:latin typeface="+mj-ea"/>
                <a:ea typeface="+mj-ea"/>
              </a:rPr>
            </a:br>
            <a:r>
              <a:rPr lang="ja-JP" altLang="en-US" sz="2000" dirty="0">
                <a:solidFill>
                  <a:schemeClr val="tx1"/>
                </a:solidFill>
                <a:latin typeface="ＭＳ Ｐゴシック"/>
                <a:ea typeface="ＭＳ Ｐゴシック"/>
              </a:rPr>
              <a:t>イン</a:t>
            </a:r>
            <a:r>
              <a:rPr lang="ja-JP" altLang="en-US" sz="2000" dirty="0">
                <a:latin typeface="ＭＳ Ｐゴシック"/>
                <a:ea typeface="ＭＳ Ｐ明朝"/>
              </a:rPr>
              <a:t>」をクリックし</a:t>
            </a:r>
            <a:r>
              <a:rPr lang="ja-JP" altLang="en-US" sz="2000" dirty="0">
                <a:latin typeface="ＭＳ Ｐ明朝"/>
                <a:ea typeface="ＭＳ Ｐ明朝"/>
              </a:rPr>
              <a:t>、画面の指示に従い、</a:t>
            </a:r>
            <a:r>
              <a:rPr lang="en-US" altLang="ja-JP" sz="2000" dirty="0">
                <a:solidFill>
                  <a:srgbClr val="FF0000"/>
                </a:solidFill>
                <a:latin typeface="ＭＳ Ｐゴシック"/>
                <a:ea typeface="ＭＳ Ｐゴシック"/>
              </a:rPr>
              <a:t>Google Workspace</a:t>
            </a:r>
            <a:r>
              <a:rPr lang="ja-JP" altLang="en-US" sz="2000" dirty="0">
                <a:solidFill>
                  <a:srgbClr val="FF0000"/>
                </a:solidFill>
                <a:latin typeface="ＭＳ Ｐゴシック"/>
                <a:ea typeface="ＭＳ Ｐゴシック"/>
              </a:rPr>
              <a:t>アカウント、パスワードの順に入力</a:t>
            </a:r>
            <a:r>
              <a:rPr lang="ja-JP" altLang="en-US" sz="2000" dirty="0">
                <a:latin typeface="+mn-ea"/>
              </a:rPr>
              <a:t>してログインします。</a:t>
            </a:r>
            <a:endParaRPr lang="en-US" altLang="ja-JP" sz="2000" dirty="0">
              <a:latin typeface="+mn-ea"/>
            </a:endParaRPr>
          </a:p>
        </p:txBody>
      </p:sp>
      <p:pic>
        <p:nvPicPr>
          <p:cNvPr id="1198" name="図 3"/>
          <p:cNvPicPr>
            <a:picLocks noChangeAspect="1"/>
          </p:cNvPicPr>
          <p:nvPr/>
        </p:nvPicPr>
        <p:blipFill>
          <a:blip r:embed="rId2"/>
          <a:stretch>
            <a:fillRect/>
          </a:stretch>
        </p:blipFill>
        <p:spPr>
          <a:xfrm>
            <a:off x="7832683" y="3690873"/>
            <a:ext cx="3501859" cy="23290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63990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タイトル 1"/>
          <p:cNvSpPr>
            <a:spLocks noGrp="1"/>
          </p:cNvSpPr>
          <p:nvPr>
            <p:ph type="title"/>
          </p:nvPr>
        </p:nvSpPr>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⑤オンライン個別相談</a:t>
            </a:r>
            <a:r>
              <a:rPr lang="ja-JP" altLang="ja-JP" dirty="0">
                <a:latin typeface="HG丸ｺﾞｼｯｸM-PRO" panose="020F0600000000000000" pitchFamily="50" charset="-128"/>
                <a:ea typeface="HG丸ｺﾞｼｯｸM-PRO" panose="020F0600000000000000" pitchFamily="50" charset="-128"/>
              </a:rPr>
              <a:t>の</a:t>
            </a:r>
            <a:r>
              <a:rPr lang="ja-JP" altLang="en-US" dirty="0">
                <a:latin typeface="HG丸ｺﾞｼｯｸM-PRO" panose="020F0600000000000000" pitchFamily="50" charset="-128"/>
                <a:ea typeface="HG丸ｺﾞｼｯｸM-PRO" panose="020F0600000000000000" pitchFamily="50" charset="-128"/>
              </a:rPr>
              <a:t>実施（</a:t>
            </a:r>
            <a:r>
              <a:rPr lang="en-US" altLang="ja-JP" dirty="0">
                <a:latin typeface="HG丸ｺﾞｼｯｸM-PRO" panose="020F0600000000000000" pitchFamily="50" charset="-128"/>
                <a:ea typeface="HG丸ｺﾞｼｯｸM-PRO" panose="020F0600000000000000" pitchFamily="50" charset="-128"/>
              </a:rPr>
              <a:t>2/2</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01" name="コンテンツ プレースホルダー 2"/>
          <p:cNvSpPr>
            <a:spLocks noGrp="1"/>
          </p:cNvSpPr>
          <p:nvPr>
            <p:ph idx="1"/>
          </p:nvPr>
        </p:nvSpPr>
        <p:spPr>
          <a:xfrm>
            <a:off x="1077687" y="2556932"/>
            <a:ext cx="6520542" cy="3318936"/>
          </a:xfrm>
        </p:spPr>
        <p:txBody>
          <a:bodyPr>
            <a:normAutofit fontScale="92500"/>
          </a:bodyPr>
          <a:lstStyle/>
          <a:p>
            <a:pPr marL="457200" indent="-457200">
              <a:buFont typeface="+mj-lt"/>
              <a:buAutoNum type="arabicPeriod" startAt="4"/>
            </a:pPr>
            <a:r>
              <a:rPr lang="ja-JP" altLang="en-US" dirty="0">
                <a:latin typeface="ＭＳ Ｐ明朝"/>
                <a:ea typeface="ＭＳ Ｐ明朝"/>
              </a:rPr>
              <a:t>サインインしたら「</a:t>
            </a:r>
            <a:r>
              <a:rPr lang="ja-JP" altLang="en-US" dirty="0">
                <a:latin typeface="ＭＳ Ｐゴシック"/>
                <a:ea typeface="ＭＳ Ｐゴシック"/>
              </a:rPr>
              <a:t>参加</a:t>
            </a:r>
            <a:r>
              <a:rPr lang="ja-JP" altLang="en-US" dirty="0">
                <a:latin typeface="ＭＳ Ｐ明朝"/>
                <a:ea typeface="ＭＳ Ｐ明朝"/>
              </a:rPr>
              <a:t>」をクリックし、</a:t>
            </a:r>
            <a:r>
              <a:rPr lang="ja-JP" altLang="en-US" u="sng" dirty="0">
                <a:solidFill>
                  <a:srgbClr val="FF0000"/>
                </a:solidFill>
                <a:latin typeface="ＭＳ Ｐゴシック"/>
                <a:ea typeface="ＭＳ Ｐゴシック"/>
              </a:rPr>
              <a:t>オンライン個別相談用</a:t>
            </a:r>
            <a:r>
              <a:rPr lang="ja-JP" altLang="en-US" dirty="0">
                <a:solidFill>
                  <a:srgbClr val="FF0000"/>
                </a:solidFill>
                <a:latin typeface="ＭＳ Ｐゴシック"/>
                <a:ea typeface="ＭＳ Ｐゴシック"/>
              </a:rPr>
              <a:t>の</a:t>
            </a:r>
            <a:r>
              <a:rPr lang="en-US" altLang="ja-JP" dirty="0">
                <a:solidFill>
                  <a:srgbClr val="FF0000"/>
                </a:solidFill>
                <a:latin typeface="ＭＳ Ｐゴシック"/>
                <a:ea typeface="ＭＳ Ｐゴシック"/>
              </a:rPr>
              <a:t>Zoom</a:t>
            </a:r>
            <a:r>
              <a:rPr lang="ja-JP" altLang="en-US" dirty="0">
                <a:solidFill>
                  <a:srgbClr val="FF0000"/>
                </a:solidFill>
                <a:latin typeface="ＭＳ Ｐゴシック"/>
                <a:ea typeface="ＭＳ Ｐゴシック"/>
              </a:rPr>
              <a:t>ミーティング</a:t>
            </a:r>
            <a:r>
              <a:rPr lang="en-US" altLang="ja-JP" dirty="0">
                <a:solidFill>
                  <a:srgbClr val="FF0000"/>
                </a:solidFill>
                <a:latin typeface="ＭＳ Ｐゴシック"/>
                <a:ea typeface="ＭＳ Ｐゴシック"/>
              </a:rPr>
              <a:t>ID</a:t>
            </a:r>
            <a:r>
              <a:rPr lang="ja-JP" altLang="en-US" dirty="0">
                <a:latin typeface="ＭＳ Ｐ明朝"/>
                <a:ea typeface="ＭＳ Ｐ明朝"/>
              </a:rPr>
              <a:t>を入力します。</a:t>
            </a:r>
          </a:p>
          <a:p>
            <a:pPr marL="457200" indent="-457200">
              <a:buFont typeface="+mj-lt"/>
              <a:buAutoNum type="arabicPeriod" startAt="4"/>
            </a:pPr>
            <a:r>
              <a:rPr kumimoji="1" lang="ja-JP" altLang="en-US" dirty="0">
                <a:latin typeface="ＭＳ Ｐ明朝"/>
                <a:ea typeface="ＭＳ Ｐ明朝"/>
              </a:rPr>
              <a:t>名前の欄に</a:t>
            </a:r>
            <a:r>
              <a:rPr lang="ja-JP" altLang="en-US" dirty="0">
                <a:latin typeface="ＭＳ Ｐ明朝"/>
                <a:ea typeface="ＭＳ Ｐ明朝"/>
              </a:rPr>
              <a:t>は、「受験番号」を入力します。</a:t>
            </a:r>
            <a:endParaRPr lang="en-US" altLang="ja-JP" dirty="0">
              <a:latin typeface="ＭＳ Ｐ明朝"/>
              <a:ea typeface="ＭＳ Ｐ明朝"/>
            </a:endParaRPr>
          </a:p>
          <a:p>
            <a:pPr marL="457200" indent="-457200">
              <a:buFont typeface="+mj-lt"/>
              <a:buAutoNum type="arabicPeriod" startAt="4"/>
            </a:pPr>
            <a:r>
              <a:rPr kumimoji="1" lang="ja-JP" altLang="en-US" dirty="0">
                <a:latin typeface="ＭＳ Ｐ明朝"/>
                <a:ea typeface="ＭＳ Ｐ明朝"/>
              </a:rPr>
              <a:t>「</a:t>
            </a:r>
            <a:r>
              <a:rPr kumimoji="1" lang="ja-JP" altLang="en-US" dirty="0">
                <a:latin typeface="ＭＳ Ｐゴシック"/>
                <a:ea typeface="ＭＳ Ｐゴシック"/>
              </a:rPr>
              <a:t>参加</a:t>
            </a:r>
            <a:r>
              <a:rPr lang="ja-JP" altLang="en-US" dirty="0">
                <a:latin typeface="ＭＳ Ｐ明朝"/>
                <a:ea typeface="ＭＳ Ｐ明朝"/>
              </a:rPr>
              <a:t>」をクリックします。</a:t>
            </a:r>
            <a:endParaRPr lang="en-US" altLang="ja-JP" dirty="0">
              <a:latin typeface="ＭＳ Ｐ明朝"/>
              <a:ea typeface="ＭＳ Ｐ明朝"/>
            </a:endParaRPr>
          </a:p>
          <a:p>
            <a:pPr marL="457200" indent="-457200">
              <a:buFont typeface="+mj-lt"/>
              <a:buAutoNum type="arabicPeriod" startAt="4"/>
            </a:pPr>
            <a:r>
              <a:rPr kumimoji="1" lang="ja-JP" altLang="en-US" dirty="0">
                <a:latin typeface="ＭＳ Ｐ明朝"/>
                <a:ea typeface="ＭＳ Ｐ明朝"/>
              </a:rPr>
              <a:t>オンライン個別相談用の「</a:t>
            </a:r>
            <a:r>
              <a:rPr kumimoji="1" lang="ja-JP" altLang="en-US" dirty="0">
                <a:latin typeface="ＭＳ Ｐゴシック"/>
                <a:ea typeface="ＭＳ Ｐゴシック"/>
              </a:rPr>
              <a:t>パスワード</a:t>
            </a:r>
            <a:r>
              <a:rPr kumimoji="1" lang="ja-JP" altLang="en-US" dirty="0">
                <a:latin typeface="ＭＳ Ｐ明朝"/>
                <a:ea typeface="ＭＳ Ｐ明朝"/>
              </a:rPr>
              <a:t>」を入力</a:t>
            </a:r>
            <a:r>
              <a:rPr lang="ja-JP" altLang="en-US" dirty="0">
                <a:latin typeface="ＭＳ Ｐ明朝"/>
                <a:ea typeface="ＭＳ Ｐ明朝"/>
              </a:rPr>
              <a:t>します</a:t>
            </a:r>
            <a:r>
              <a:rPr kumimoji="1" lang="ja-JP" altLang="en-US" dirty="0">
                <a:latin typeface="ＭＳ Ｐ明朝"/>
                <a:ea typeface="ＭＳ Ｐ明朝"/>
              </a:rPr>
              <a:t>。</a:t>
            </a:r>
            <a:endParaRPr kumimoji="1" lang="en-US" altLang="ja-JP" dirty="0">
              <a:latin typeface="ＭＳ Ｐ明朝"/>
              <a:ea typeface="ＭＳ Ｐ明朝"/>
            </a:endParaRPr>
          </a:p>
          <a:p>
            <a:pPr marL="457200" indent="-457200">
              <a:buFont typeface="+mj-lt"/>
              <a:buAutoNum type="arabicPeriod" startAt="4"/>
            </a:pPr>
            <a:r>
              <a:rPr lang="ja-JP" altLang="en-US" dirty="0">
                <a:latin typeface="ＭＳ Ｐ明朝"/>
                <a:ea typeface="ＭＳ Ｐ明朝"/>
              </a:rPr>
              <a:t>「</a:t>
            </a:r>
            <a:r>
              <a:rPr lang="ja-JP" altLang="en-US" dirty="0">
                <a:latin typeface="ＭＳ Ｐゴシック"/>
                <a:ea typeface="ＭＳ Ｐゴシック"/>
              </a:rPr>
              <a:t>ミーティングに参加する</a:t>
            </a:r>
            <a:r>
              <a:rPr lang="ja-JP" altLang="en-US" dirty="0">
                <a:latin typeface="ＭＳ Ｐ明朝"/>
                <a:ea typeface="ＭＳ Ｐ明朝"/>
              </a:rPr>
              <a:t>」をクリックします。</a:t>
            </a:r>
            <a:endParaRPr lang="en-US" altLang="ja-JP" dirty="0">
              <a:latin typeface="ＭＳ Ｐ明朝"/>
              <a:ea typeface="ＭＳ Ｐ明朝"/>
            </a:endParaRPr>
          </a:p>
          <a:p>
            <a:pPr marL="0" indent="0">
              <a:buNone/>
            </a:pPr>
            <a:endParaRPr lang="en-US" altLang="ja-JP" dirty="0">
              <a:latin typeface="ＭＳ Ｐ明朝"/>
              <a:ea typeface="ＭＳ Ｐ明朝"/>
            </a:endParaRPr>
          </a:p>
        </p:txBody>
      </p:sp>
      <p:pic>
        <p:nvPicPr>
          <p:cNvPr id="1202" name="図 6"/>
          <p:cNvPicPr>
            <a:picLocks noChangeAspect="1"/>
          </p:cNvPicPr>
          <p:nvPr/>
        </p:nvPicPr>
        <p:blipFill>
          <a:blip r:embed="rId2"/>
          <a:srcRect l="20132" t="19048" r="20670" b="27966"/>
          <a:stretch>
            <a:fillRect/>
          </a:stretch>
        </p:blipFill>
        <p:spPr>
          <a:xfrm>
            <a:off x="7896562" y="2145522"/>
            <a:ext cx="3000036" cy="1678265"/>
          </a:xfrm>
          <a:prstGeom prst="rect">
            <a:avLst/>
          </a:prstGeom>
          <a:ln w="6350">
            <a:solidFill>
              <a:schemeClr val="tx1"/>
            </a:solidFill>
          </a:ln>
          <a:effectLst>
            <a:outerShdw blurRad="50800" dist="38100" algn="l" rotWithShape="0">
              <a:prstClr val="black">
                <a:alpha val="40000"/>
              </a:prstClr>
            </a:outerShdw>
          </a:effectLst>
        </p:spPr>
      </p:pic>
      <p:pic>
        <p:nvPicPr>
          <p:cNvPr id="1203" name="図 7"/>
          <p:cNvPicPr>
            <a:picLocks noChangeAspect="1"/>
          </p:cNvPicPr>
          <p:nvPr/>
        </p:nvPicPr>
        <p:blipFill>
          <a:blip r:embed="rId3"/>
          <a:srcRect l="20129" t="18529" r="17316" b="25542"/>
          <a:stretch>
            <a:fillRect/>
          </a:stretch>
        </p:blipFill>
        <p:spPr>
          <a:xfrm>
            <a:off x="8155211" y="3712028"/>
            <a:ext cx="3123681" cy="1745587"/>
          </a:xfrm>
          <a:prstGeom prst="rect">
            <a:avLst/>
          </a:prstGeom>
          <a:ln w="6350">
            <a:solidFill>
              <a:schemeClr val="tx1"/>
            </a:solidFill>
          </a:ln>
          <a:effectLst>
            <a:outerShdw blurRad="50800" dist="38100" algn="l" rotWithShape="0">
              <a:prstClr val="black">
                <a:alpha val="40000"/>
              </a:prstClr>
            </a:outerShdw>
          </a:effectLst>
        </p:spPr>
      </p:pic>
      <p:pic>
        <p:nvPicPr>
          <p:cNvPr id="1204" name="図 8"/>
          <p:cNvPicPr>
            <a:picLocks noChangeAspect="1"/>
          </p:cNvPicPr>
          <p:nvPr/>
        </p:nvPicPr>
        <p:blipFill>
          <a:blip r:embed="rId4"/>
          <a:srcRect l="45129" t="18182" r="16451" b="25714"/>
          <a:stretch>
            <a:fillRect/>
          </a:stretch>
        </p:blipFill>
        <p:spPr>
          <a:xfrm>
            <a:off x="7598228" y="4546121"/>
            <a:ext cx="1698171" cy="1549880"/>
          </a:xfrm>
          <a:prstGeom prst="rect">
            <a:avLst/>
          </a:prstGeom>
          <a:ln w="6350">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232890017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tileRect/>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tileRect/>
        </a:gradFill>
        <a:blipFill>
          <a:blip xmlns:r="http://schemas.openxmlformats.org/officeDocument/2006/relationships" r:embed="rId2"/>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1706</TotalTime>
  <Words>1481</Words>
  <Application>Microsoft Office PowerPoint</Application>
  <PresentationFormat>ワイド画面</PresentationFormat>
  <Paragraphs>95</Paragraphs>
  <Slides>19</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HG丸ｺﾞｼｯｸM-PRO</vt:lpstr>
      <vt:lpstr>MS PGothic</vt:lpstr>
      <vt:lpstr>MS PGothic</vt:lpstr>
      <vt:lpstr>ＭＳ Ｐ明朝</vt:lpstr>
      <vt:lpstr>ＭＳ Ｐ明朝</vt:lpstr>
      <vt:lpstr>游ゴシック</vt:lpstr>
      <vt:lpstr>Arial</vt:lpstr>
      <vt:lpstr>Garamond</vt:lpstr>
      <vt:lpstr>Wingdings</vt:lpstr>
      <vt:lpstr>オーガニック</vt:lpstr>
      <vt:lpstr>受験者の皆さま オンライン入試の実施について</vt:lpstr>
      <vt:lpstr>オンライン入試の実施について 次の２点にわけて説明します</vt:lpstr>
      <vt:lpstr>◆振替申請から入試までの流れ</vt:lpstr>
      <vt:lpstr>①振替申請</vt:lpstr>
      <vt:lpstr>②返信メールの受領</vt:lpstr>
      <vt:lpstr>③Google Workspaceアカウントの受領</vt:lpstr>
      <vt:lpstr>④ZoomミーティングID・パスワード の受領</vt:lpstr>
      <vt:lpstr>⑤オンライン個別相談の実施（1/2）</vt:lpstr>
      <vt:lpstr>⑤オンライン個別相談の実施（2/2）</vt:lpstr>
      <vt:lpstr>⑥受験（試験当日）（1/2）</vt:lpstr>
      <vt:lpstr>⑥受験（試験当日）（2/2）</vt:lpstr>
      <vt:lpstr>⑥受験（試験当日）～受験上の注意事項～</vt:lpstr>
      <vt:lpstr>続いて、受験者の皆さまに事前に 準備頂くものについて説明します</vt:lpstr>
      <vt:lpstr>◆受験者が事前に準備するもの</vt:lpstr>
      <vt:lpstr>①受験場所の確保</vt:lpstr>
      <vt:lpstr>②パソコンなど通信機器の準備</vt:lpstr>
      <vt:lpstr>③インターネット環境</vt:lpstr>
      <vt:lpstr>④Zoomアプリのインストール</vt:lpstr>
      <vt:lpstr>⑤答案撮影用のカメラ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受験者の皆さま  オンライン入試の実施について</dc:title>
  <dc:creator>佐久間 淳二</dc:creator>
  <cp:lastModifiedBy>ahua3342</cp:lastModifiedBy>
  <cp:revision>710</cp:revision>
  <cp:lastPrinted>2022-01-18T00:31:45Z</cp:lastPrinted>
  <dcterms:created xsi:type="dcterms:W3CDTF">2020-09-27T11:06:32Z</dcterms:created>
  <dcterms:modified xsi:type="dcterms:W3CDTF">2022-01-22T16:29:33Z</dcterms:modified>
</cp:coreProperties>
</file>